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9.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578" r:id="rId2"/>
    <p:sldId id="285" r:id="rId3"/>
    <p:sldId id="368" r:id="rId4"/>
    <p:sldId id="357" r:id="rId5"/>
    <p:sldId id="358" r:id="rId6"/>
    <p:sldId id="579" r:id="rId7"/>
    <p:sldId id="580" r:id="rId8"/>
    <p:sldId id="339" r:id="rId9"/>
    <p:sldId id="407" r:id="rId10"/>
    <p:sldId id="340" r:id="rId11"/>
    <p:sldId id="341" r:id="rId12"/>
    <p:sldId id="359" r:id="rId13"/>
    <p:sldId id="352" r:id="rId14"/>
    <p:sldId id="353" r:id="rId15"/>
    <p:sldId id="354" r:id="rId16"/>
    <p:sldId id="355" r:id="rId17"/>
    <p:sldId id="362" r:id="rId18"/>
    <p:sldId id="582" r:id="rId19"/>
    <p:sldId id="583" r:id="rId20"/>
    <p:sldId id="369" r:id="rId21"/>
    <p:sldId id="363" r:id="rId22"/>
    <p:sldId id="367" r:id="rId23"/>
    <p:sldId id="360" r:id="rId24"/>
    <p:sldId id="361" r:id="rId25"/>
    <p:sldId id="584" r:id="rId26"/>
    <p:sldId id="585" r:id="rId27"/>
    <p:sldId id="586" r:id="rId28"/>
    <p:sldId id="587" r:id="rId29"/>
    <p:sldId id="328" r:id="rId30"/>
    <p:sldId id="538" r:id="rId31"/>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an M. Morales, P.E." initials="JMM" lastIdx="1" clrIdx="0">
    <p:extLst>
      <p:ext uri="{19B8F6BF-5375-455C-9EA6-DF929625EA0E}">
        <p15:presenceInfo xmlns:p15="http://schemas.microsoft.com/office/powerpoint/2012/main" userId="Juan M. Morales, P.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F9900"/>
    <a:srgbClr val="FFCC66"/>
    <a:srgbClr val="000066"/>
    <a:srgbClr val="000099"/>
    <a:srgbClr val="0000FF"/>
    <a:srgbClr val="FFFF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15"/>
    <p:restoredTop sz="82203" autoAdjust="0"/>
  </p:normalViewPr>
  <p:slideViewPr>
    <p:cSldViewPr>
      <p:cViewPr varScale="1">
        <p:scale>
          <a:sx n="66" d="100"/>
          <a:sy n="66" d="100"/>
        </p:scale>
        <p:origin x="1764" y="6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5220"/>
    </p:cViewPr>
  </p:sorterViewPr>
  <p:notesViewPr>
    <p:cSldViewPr>
      <p:cViewPr varScale="1">
        <p:scale>
          <a:sx n="84" d="100"/>
          <a:sy n="84"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ustomXml" Target="../customXml/item1.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dirty="0">
              <a:latin typeface="Arial" panose="020B0604020202020204" pitchFamily="34" charset="0"/>
            </a:endParaRPr>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7C27BC0-8C83-44A3-81E0-45528917B0E0}" type="slidenum">
              <a:rPr lang="en-US">
                <a:latin typeface="Arial" panose="020B0604020202020204" pitchFamily="34" charset="0"/>
              </a:rPr>
              <a:pPr>
                <a:defRPr/>
              </a:pPr>
              <a:t>‹#›</a:t>
            </a:fld>
            <a:endParaRPr lang="en-US" dirty="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Key Message: </a:t>
            </a:r>
          </a:p>
          <a:p>
            <a:pPr lvl="0"/>
            <a:r>
              <a:rPr lang="en-US" noProof="0" dirty="0"/>
              <a:t>Est. Presentation Time:    minute(s)</a:t>
            </a:r>
          </a:p>
          <a:p>
            <a:pPr lvl="0"/>
            <a:r>
              <a:rPr lang="en-US" noProof="0" dirty="0"/>
              <a:t>Explanation of Cues/Builds: </a:t>
            </a:r>
          </a:p>
          <a:p>
            <a:pPr lvl="0"/>
            <a:r>
              <a:rPr lang="en-US" noProof="0" dirty="0"/>
              <a:t>Suggested Comments: </a:t>
            </a:r>
          </a:p>
          <a:p>
            <a:pPr lvl="0"/>
            <a:r>
              <a:rPr lang="en-US" noProof="0" dirty="0"/>
              <a:t>Suggested Questions: </a:t>
            </a:r>
          </a:p>
          <a:p>
            <a:pPr lvl="0"/>
            <a:r>
              <a:rPr lang="en-US" noProof="0" dirty="0"/>
              <a:t>Additional Information: </a:t>
            </a:r>
          </a:p>
          <a:p>
            <a:pPr lvl="0"/>
            <a:r>
              <a:rPr lang="en-US" noProof="0" dirty="0"/>
              <a:t>Possible Problems: None</a:t>
            </a:r>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D3AA1005-96A5-4CE0-97A3-E1B7A70FFA11}" type="slidenum">
              <a:rPr lang="en-US" smtClean="0"/>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ops.fhwa.dot.gov/wz/info_and_outreach/index.htm"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www.ops.fhwa.dot.gov/wz/info_and_outreach/public_outreach_guide.pdf"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ops.fhwa.dot.gov/wz/info_and_outreach/index.htm"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ops.fhwa.dot.gov/wz/info_and_outreach/public_outreach_guide.pdf"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t>Key Message: </a:t>
            </a:r>
            <a:r>
              <a:rPr lang="en-US" dirty="0"/>
              <a:t>Module Opening</a:t>
            </a:r>
            <a:endParaRPr lang="en-US" b="1" dirty="0"/>
          </a:p>
          <a:p>
            <a:pPr eaLnBrk="1" hangingPunct="1"/>
            <a:r>
              <a:rPr lang="en-US" b="1" dirty="0"/>
              <a:t>Est. Presentation Time: </a:t>
            </a:r>
            <a:r>
              <a:rPr lang="en-US" dirty="0"/>
              <a:t>As needed</a:t>
            </a:r>
          </a:p>
          <a:p>
            <a:pPr eaLnBrk="1" hangingPunct="1"/>
            <a:r>
              <a:rPr lang="en-US" b="1" dirty="0"/>
              <a:t>Explanation of Cues/Builds: </a:t>
            </a:r>
            <a:r>
              <a:rPr lang="en-US" dirty="0"/>
              <a:t>None</a:t>
            </a:r>
          </a:p>
          <a:p>
            <a:pPr eaLnBrk="1" hangingPunct="1"/>
            <a:r>
              <a:rPr lang="en-US" b="1" dirty="0"/>
              <a:t>Suggested Comments: </a:t>
            </a:r>
            <a:r>
              <a:rPr lang="en-US" dirty="0"/>
              <a:t>Let’s move to the next module. In this module {name}, we will.. {next slide}</a:t>
            </a:r>
          </a:p>
          <a:p>
            <a:pPr eaLnBrk="1" hangingPunct="1"/>
            <a:r>
              <a:rPr lang="en-US" b="1" dirty="0"/>
              <a:t>Suggested Questions: </a:t>
            </a:r>
            <a:r>
              <a:rPr lang="en-US" dirty="0"/>
              <a:t>None</a:t>
            </a:r>
            <a:endParaRPr lang="en-US" b="1" dirty="0"/>
          </a:p>
          <a:p>
            <a:pPr eaLnBrk="1" hangingPunct="1"/>
            <a:r>
              <a:rPr lang="en-US" b="1" dirty="0">
                <a:cs typeface="Arial" charset="0"/>
              </a:rPr>
              <a:t>Possible Problems: </a:t>
            </a:r>
            <a:r>
              <a:rPr lang="en-US" dirty="0">
                <a:cs typeface="Arial" charset="0"/>
              </a:rPr>
              <a:t>None</a:t>
            </a:r>
          </a:p>
          <a:p>
            <a:pPr eaLnBrk="1" hangingPunct="1"/>
            <a:endParaRPr lang="en-US" sz="1800" dirty="0">
              <a:cs typeface="Arial" charset="0"/>
            </a:endParaRPr>
          </a:p>
        </p:txBody>
      </p:sp>
    </p:spTree>
    <p:extLst>
      <p:ext uri="{BB962C8B-B14F-4D97-AF65-F5344CB8AC3E}">
        <p14:creationId xmlns:p14="http://schemas.microsoft.com/office/powerpoint/2010/main" val="2663370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pPr eaLnBrk="1" hangingPunct="1"/>
            <a:r>
              <a:rPr lang="en-US" b="1"/>
              <a:t>Key Message: </a:t>
            </a:r>
            <a:r>
              <a:rPr lang="en-US"/>
              <a:t>Discuss Public Information (P.I.) and Outreach Strategies</a:t>
            </a:r>
          </a:p>
          <a:p>
            <a:pPr eaLnBrk="1" hangingPunct="1"/>
            <a:r>
              <a:rPr lang="en-US" b="1"/>
              <a:t>Est. Presentation Time: </a:t>
            </a:r>
            <a:r>
              <a:rPr lang="en-US"/>
              <a:t>1-2 minute(s)</a:t>
            </a:r>
          </a:p>
          <a:p>
            <a:pPr eaLnBrk="1" hangingPunct="1"/>
            <a:r>
              <a:rPr lang="en-US" b="1"/>
              <a:t>Explanation of Cues/Builds: </a:t>
            </a:r>
            <a:r>
              <a:rPr lang="en-US"/>
              <a:t>None</a:t>
            </a:r>
          </a:p>
          <a:p>
            <a:r>
              <a:rPr lang="en-US" b="1"/>
              <a:t>Suggested Comments: </a:t>
            </a:r>
            <a:r>
              <a:rPr lang="en-US"/>
              <a:t> A well planned and implemented public information and outreach campaign can help mitigate many of these issues by warning drivers of upcoming work zones and providing information to drivers both pre-trip and en route. This information allows drivers to make informed decisions about the route to take and when to travel.</a:t>
            </a:r>
          </a:p>
          <a:p>
            <a:r>
              <a:rPr lang="en-US" b="1"/>
              <a:t>Suggested Questions: </a:t>
            </a:r>
            <a:r>
              <a:rPr lang="en-US"/>
              <a:t>None</a:t>
            </a:r>
          </a:p>
          <a:p>
            <a:pPr eaLnBrk="1" hangingPunct="1"/>
            <a:r>
              <a:rPr lang="en-US" b="1"/>
              <a:t>Additional Information: </a:t>
            </a:r>
            <a:r>
              <a:rPr lang="en-US"/>
              <a:t>http://ops.fhwa.dot.gov/wz/info_and_outreach/index.htm</a:t>
            </a:r>
            <a:endParaRPr lang="en-US" i="1"/>
          </a:p>
          <a:p>
            <a:pPr eaLnBrk="1" hangingPunct="1"/>
            <a:r>
              <a:rPr lang="en-US" b="1"/>
              <a:t>Possible Problems: </a:t>
            </a:r>
            <a:r>
              <a:rPr lang="en-US"/>
              <a:t>None</a:t>
            </a:r>
          </a:p>
        </p:txBody>
      </p:sp>
    </p:spTree>
    <p:extLst>
      <p:ext uri="{BB962C8B-B14F-4D97-AF65-F5344CB8AC3E}">
        <p14:creationId xmlns:p14="http://schemas.microsoft.com/office/powerpoint/2010/main" val="1419599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eaLnBrk="1" hangingPunct="1"/>
            <a:r>
              <a:rPr lang="en-US" b="1" dirty="0"/>
              <a:t>Key Message: </a:t>
            </a:r>
            <a:r>
              <a:rPr lang="en-US" dirty="0"/>
              <a:t>Discuss Public Information (P.I.) and Outreach Strategies</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 Provision of information on changing conditions on the project during implementation (e.g., changes in lane closure scenarios, construction staging, construction times, or alternate routing). </a:t>
            </a:r>
          </a:p>
          <a:p>
            <a:r>
              <a:rPr lang="en-US" b="1" dirty="0"/>
              <a:t>Suggested Questions: </a:t>
            </a:r>
            <a:r>
              <a:rPr lang="en-US" dirty="0"/>
              <a:t>None</a:t>
            </a:r>
          </a:p>
          <a:p>
            <a:pPr eaLnBrk="1" hangingPunct="1"/>
            <a:r>
              <a:rPr lang="en-US" b="1" dirty="0"/>
              <a:t>Additional Information: </a:t>
            </a:r>
            <a:r>
              <a:rPr lang="en-US" dirty="0"/>
              <a:t>http://ops.fhwa.dot.gov/wz/info_and_outreach/index.htm</a:t>
            </a:r>
            <a:endParaRPr lang="en-US" i="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1440654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eaLnBrk="1" hangingPunct="1"/>
            <a:r>
              <a:rPr lang="en-US" b="1" dirty="0"/>
              <a:t>Key Message: </a:t>
            </a:r>
            <a:r>
              <a:rPr lang="en-US" dirty="0"/>
              <a:t>Discuss Public Information (P.I.) and Outreach</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 The term "campaign" is used to describe an entire, though project specific, public information and outreach effort. A campaign will have one or more "goals" that the agency is trying to achieve. The term "strategy" is used to describe a plan of action intended to accomplish a specific goal. There might be several strategies to employ multiple ways of accomplishing a goal, and several methods of public information and outreach. Typically, a campaign will employ multiple strategies. For example, if the goal is to reduce peak period delay in and around a work zone, one strategy to do so may be to promote alternate routes and transportation modes (including telecommuting). There then may be various communication strategies that can be used to promote these alternate routes and transportation modes, including a project web site, newspaper advertisements, and/or highway billboards.</a:t>
            </a:r>
          </a:p>
          <a:p>
            <a:r>
              <a:rPr lang="en-US" b="1" dirty="0"/>
              <a:t>Suggested Questions: </a:t>
            </a:r>
            <a:r>
              <a:rPr lang="en-US" dirty="0"/>
              <a:t>None</a:t>
            </a:r>
          </a:p>
          <a:p>
            <a:pPr eaLnBrk="1" hangingPunct="1"/>
            <a:r>
              <a:rPr lang="en-US" b="1" dirty="0"/>
              <a:t>Additional Information: </a:t>
            </a:r>
            <a:r>
              <a:rPr lang="en-US" dirty="0"/>
              <a:t>http://ops.fhwa.dot.gov/wz/info_and_outreach/index.htm</a:t>
            </a:r>
            <a:endParaRPr lang="en-US" i="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2192341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304800" y="4191000"/>
            <a:ext cx="6324600" cy="4114800"/>
          </a:xfrm>
        </p:spPr>
        <p:txBody>
          <a:bodyPr>
            <a:noAutofit/>
          </a:bodyPr>
          <a:lstStyle/>
          <a:p>
            <a:pPr eaLnBrk="1" hangingPunct="1">
              <a:defRPr/>
            </a:pPr>
            <a:r>
              <a:rPr lang="en-US" sz="1000" b="1" dirty="0"/>
              <a:t>Key Message: </a:t>
            </a:r>
            <a:r>
              <a:rPr lang="en-US" sz="1000" dirty="0"/>
              <a:t>Discuss Public Information (P.I.) and Outreach Campaigns</a:t>
            </a:r>
          </a:p>
          <a:p>
            <a:pPr eaLnBrk="1" hangingPunct="1">
              <a:defRPr/>
            </a:pPr>
            <a:r>
              <a:rPr lang="en-US" sz="1000" b="1" dirty="0"/>
              <a:t>Est. Presentation Time: </a:t>
            </a:r>
            <a:r>
              <a:rPr lang="en-US" sz="1000" dirty="0"/>
              <a:t>1 minute(s)</a:t>
            </a:r>
          </a:p>
          <a:p>
            <a:pPr eaLnBrk="1" hangingPunct="1">
              <a:defRPr/>
            </a:pPr>
            <a:r>
              <a:rPr lang="en-US" sz="1000" b="1" dirty="0"/>
              <a:t>Explanation of Cues/Builds: </a:t>
            </a:r>
            <a:r>
              <a:rPr lang="en-US" sz="1000" dirty="0"/>
              <a:t>None</a:t>
            </a:r>
          </a:p>
          <a:p>
            <a:pPr>
              <a:defRPr/>
            </a:pPr>
            <a:r>
              <a:rPr lang="en-US" sz="1000" b="1" dirty="0"/>
              <a:t>Suggested Comments: </a:t>
            </a:r>
            <a:r>
              <a:rPr lang="en-US" sz="1000" dirty="0"/>
              <a:t> Effective public information and outreach campaigns generally these key steps:</a:t>
            </a:r>
          </a:p>
          <a:p>
            <a:pPr indent="4763">
              <a:buFontTx/>
              <a:buAutoNum type="arabicPeriod"/>
              <a:defRPr/>
            </a:pPr>
            <a:r>
              <a:rPr lang="en-US" sz="1000" dirty="0"/>
              <a:t>Determine the </a:t>
            </a:r>
            <a:r>
              <a:rPr lang="en-US" sz="1000" b="1" dirty="0"/>
              <a:t>appropriate size and nature</a:t>
            </a:r>
            <a:r>
              <a:rPr lang="en-US" sz="1000" dirty="0"/>
              <a:t> of the public information and outreach campaign: The size and nature of a public information and outreach effort should ideally be determined by the anticipated impacts of the road construction project. For a short-lived, small project causing minor traffic disruption, public information and outreach may be limited to routine publication of details in an agency newsletter, web site, and/or other traveler information outlet. For a longer, more disruptive work zone, a more elaborate public information and outreach campaign may be warranted. However, most planned and unplanned (emergency) work zones should incorporate some form of public information and outreach.</a:t>
            </a:r>
          </a:p>
          <a:p>
            <a:pPr>
              <a:defRPr/>
            </a:pPr>
            <a:r>
              <a:rPr lang="en-US" sz="1000" dirty="0"/>
              <a:t>2. Identify </a:t>
            </a:r>
            <a:r>
              <a:rPr lang="en-US" sz="1000" b="1" dirty="0"/>
              <a:t>resources</a:t>
            </a:r>
            <a:r>
              <a:rPr lang="en-US" sz="1000" dirty="0"/>
              <a:t> necessary to support the campaign: To be successful, a public information and outreach campaign must be supported with sufficient resources. Public information and outreach, therefore, is an important consideration when developing road construction project budgets. Such expenditures are not frivolous. Experience has shown that the benefits of a public information and outreach campaign are likely to outweigh the costs.</a:t>
            </a:r>
          </a:p>
          <a:p>
            <a:pPr>
              <a:defRPr/>
            </a:pPr>
            <a:r>
              <a:rPr lang="en-US" sz="1000" dirty="0"/>
              <a:t>3. Identify </a:t>
            </a:r>
            <a:r>
              <a:rPr lang="en-US" sz="1000" b="1" dirty="0"/>
              <a:t>partners</a:t>
            </a:r>
            <a:r>
              <a:rPr lang="en-US" sz="1000" dirty="0"/>
              <a:t> to assist in developing and implementing the campaign: In both the planning and implementation stages of a public information and outreach campaign the lead agency should consider working with a range of partners. Partners in the public information and outreach process may include: (1) State and local agencies (including neighboring jurisdictions, transit providers, port authorities, and emergency responders); (2) elected and appointed public officials; (3) work zone personnel (e.g., construction contractors, traffic control providers, law enforcement); (4) major employers and service providers (e.g. hospitals) in the affected area; (5) other groups such as transportation management associations, neighborhoods associations, business associations, etc; (6) traveler information providers, including radio, TV, and newspapers; and (7) planned special event coordinators.</a:t>
            </a:r>
          </a:p>
          <a:p>
            <a:pPr>
              <a:defRPr/>
            </a:pPr>
            <a:r>
              <a:rPr lang="en-US" sz="1000" b="1" dirty="0"/>
              <a:t>Suggested Questions: </a:t>
            </a:r>
            <a:r>
              <a:rPr lang="en-US" sz="1000" dirty="0"/>
              <a:t>None</a:t>
            </a:r>
          </a:p>
          <a:p>
            <a:pPr eaLnBrk="1" hangingPunct="1">
              <a:defRPr/>
            </a:pPr>
            <a:r>
              <a:rPr lang="en-US" sz="1000" b="1" dirty="0"/>
              <a:t>Additional Information: </a:t>
            </a:r>
            <a:r>
              <a:rPr lang="en-US" sz="1000" dirty="0"/>
              <a:t>http://ops.fhwa.dot.gov/wz/info_and_outreach/index.htm</a:t>
            </a:r>
            <a:endParaRPr lang="en-US" sz="1000" i="1" dirty="0"/>
          </a:p>
          <a:p>
            <a:pPr eaLnBrk="1" hangingPunct="1">
              <a:defRPr/>
            </a:pPr>
            <a:r>
              <a:rPr lang="en-US" sz="1000" b="1" dirty="0"/>
              <a:t>Possible Problems: </a:t>
            </a:r>
            <a:r>
              <a:rPr lang="en-US" sz="1000" dirty="0"/>
              <a:t>None</a:t>
            </a:r>
          </a:p>
          <a:p>
            <a:pPr>
              <a:defRPr/>
            </a:pPr>
            <a:endParaRPr lang="en-US" sz="1000" dirty="0"/>
          </a:p>
          <a:p>
            <a:pPr>
              <a:defRPr/>
            </a:pPr>
            <a:endParaRPr lang="en-US" sz="1000" dirty="0"/>
          </a:p>
        </p:txBody>
      </p:sp>
    </p:spTree>
    <p:extLst>
      <p:ext uri="{BB962C8B-B14F-4D97-AF65-F5344CB8AC3E}">
        <p14:creationId xmlns:p14="http://schemas.microsoft.com/office/powerpoint/2010/main" val="2428155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381000" y="4343400"/>
            <a:ext cx="6019800" cy="4343400"/>
          </a:xfrm>
        </p:spPr>
        <p:txBody>
          <a:bodyPr>
            <a:normAutofit fontScale="77500" lnSpcReduction="20000"/>
          </a:bodyPr>
          <a:lstStyle/>
          <a:p>
            <a:pPr eaLnBrk="1" hangingPunct="1">
              <a:defRPr/>
            </a:pPr>
            <a:r>
              <a:rPr lang="en-US" sz="1500" b="1" dirty="0"/>
              <a:t>Key Message: </a:t>
            </a:r>
            <a:r>
              <a:rPr lang="en-US" sz="1500" dirty="0"/>
              <a:t>Discuss Public Information (P.I.) and Outreach Campaigns</a:t>
            </a:r>
          </a:p>
          <a:p>
            <a:pPr eaLnBrk="1" hangingPunct="1">
              <a:defRPr/>
            </a:pPr>
            <a:r>
              <a:rPr lang="en-US" sz="1500" b="1" dirty="0"/>
              <a:t>Est. Presentation Time: </a:t>
            </a:r>
            <a:r>
              <a:rPr lang="en-US" sz="1500" dirty="0"/>
              <a:t>1 minute(s)</a:t>
            </a:r>
          </a:p>
          <a:p>
            <a:pPr eaLnBrk="1" hangingPunct="1">
              <a:defRPr/>
            </a:pPr>
            <a:r>
              <a:rPr lang="en-US" sz="1500" b="1" dirty="0"/>
              <a:t>Explanation of Cues/Builds: </a:t>
            </a:r>
            <a:r>
              <a:rPr lang="en-US" sz="1500" dirty="0"/>
              <a:t>None</a:t>
            </a:r>
          </a:p>
          <a:p>
            <a:pPr>
              <a:defRPr/>
            </a:pPr>
            <a:r>
              <a:rPr lang="en-US" sz="1500" b="1" dirty="0"/>
              <a:t>Suggested Comments:</a:t>
            </a:r>
          </a:p>
          <a:p>
            <a:pPr>
              <a:defRPr/>
            </a:pPr>
            <a:r>
              <a:rPr lang="en-US" sz="1500" dirty="0"/>
              <a:t>4. Identify </a:t>
            </a:r>
            <a:r>
              <a:rPr lang="en-US" sz="1500" b="1" dirty="0"/>
              <a:t>target audiences</a:t>
            </a:r>
            <a:r>
              <a:rPr lang="en-US" sz="1500" dirty="0"/>
              <a:t> for the campaign: A key to any public information and outreach campaign is to identify the target audience(s). This will help to determine the types of messages that need to be conveyed and the best methods of communicating those messages. Ultimately, the target audiences are travelers or potential travelers. However, travelers can be thought of in different ways and they can be reached through different methods (either directly or through some type of organization, such as a community group).</a:t>
            </a:r>
          </a:p>
          <a:p>
            <a:pPr>
              <a:defRPr/>
            </a:pPr>
            <a:r>
              <a:rPr lang="en-US" sz="1500" dirty="0"/>
              <a:t>5. Develop the </a:t>
            </a:r>
            <a:r>
              <a:rPr lang="en-US" sz="1500" b="1" dirty="0"/>
              <a:t>message(s)</a:t>
            </a:r>
            <a:r>
              <a:rPr lang="en-US" sz="1500" dirty="0"/>
              <a:t> for the campaign. Successful work zone public information and outreach campaigns generally incorporate three messages: “Safety first”, “Plan ahead to minimize delay” and “We care”. The specific details of the work zone messages should be tailored to the circumstances of the work zone and audiences identified for the campaign.</a:t>
            </a:r>
          </a:p>
          <a:p>
            <a:pPr>
              <a:defRPr/>
            </a:pPr>
            <a:r>
              <a:rPr lang="en-US" sz="1500" dirty="0"/>
              <a:t>6. Determine </a:t>
            </a:r>
            <a:r>
              <a:rPr lang="en-US" sz="1500" b="1" dirty="0"/>
              <a:t>communication strategies</a:t>
            </a:r>
            <a:r>
              <a:rPr lang="en-US" sz="1500" dirty="0"/>
              <a:t> for disseminating the messages to the target audiences: After identifying the appropriate audience and messages for the work zone project the next step is to determine the strategies that will be used to get the messages to the target audiences. There is a wide range of ways to communicate with the public about work zones. The strategies used must be tailored to the project context, the message being conveyed, and funding limitations.</a:t>
            </a:r>
          </a:p>
          <a:p>
            <a:pPr>
              <a:defRPr/>
            </a:pPr>
            <a:r>
              <a:rPr lang="en-US" sz="1500" b="1" dirty="0"/>
              <a:t>Suggested Questions: </a:t>
            </a:r>
            <a:r>
              <a:rPr lang="en-US" sz="1500" dirty="0"/>
              <a:t>None</a:t>
            </a:r>
          </a:p>
          <a:p>
            <a:pPr eaLnBrk="1" hangingPunct="1">
              <a:defRPr/>
            </a:pPr>
            <a:r>
              <a:rPr lang="en-US" sz="1500" b="1" dirty="0"/>
              <a:t>Additional Information: </a:t>
            </a:r>
            <a:r>
              <a:rPr lang="en-US" sz="1500" dirty="0"/>
              <a:t>http://ops.fhwa.dot.gov/wz/info_and_outreach/index.htm</a:t>
            </a:r>
            <a:endParaRPr lang="en-US" sz="1500" i="1" dirty="0"/>
          </a:p>
          <a:p>
            <a:pPr eaLnBrk="1" hangingPunct="1">
              <a:defRPr/>
            </a:pPr>
            <a:r>
              <a:rPr lang="en-US" sz="1500" b="1" dirty="0"/>
              <a:t>Possible Problems: </a:t>
            </a:r>
            <a:r>
              <a:rPr lang="en-US" sz="1500" dirty="0"/>
              <a:t>None</a:t>
            </a:r>
          </a:p>
          <a:p>
            <a:pPr>
              <a:defRPr/>
            </a:pPr>
            <a:endParaRPr lang="en-US" dirty="0"/>
          </a:p>
          <a:p>
            <a:pPr>
              <a:defRPr/>
            </a:pPr>
            <a:endParaRPr lang="en-US" dirty="0"/>
          </a:p>
        </p:txBody>
      </p:sp>
    </p:spTree>
    <p:extLst>
      <p:ext uri="{BB962C8B-B14F-4D97-AF65-F5344CB8AC3E}">
        <p14:creationId xmlns:p14="http://schemas.microsoft.com/office/powerpoint/2010/main" val="3498519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a:xfrm>
            <a:off x="381000" y="4343400"/>
            <a:ext cx="6096000" cy="4114800"/>
          </a:xfrm>
        </p:spPr>
        <p:txBody>
          <a:bodyPr>
            <a:normAutofit fontScale="92500" lnSpcReduction="20000"/>
          </a:bodyPr>
          <a:lstStyle/>
          <a:p>
            <a:pPr eaLnBrk="1" hangingPunct="1">
              <a:defRPr/>
            </a:pPr>
            <a:r>
              <a:rPr lang="en-US" b="1" dirty="0"/>
              <a:t>Key Message: </a:t>
            </a:r>
            <a:r>
              <a:rPr lang="en-US" dirty="0"/>
              <a:t>Discuss Public Information (P.I.) and Outreach Campaigns</a:t>
            </a:r>
          </a:p>
          <a:p>
            <a:pPr eaLnBrk="1" hangingPunct="1">
              <a:defRPr/>
            </a:pPr>
            <a:r>
              <a:rPr lang="en-US" b="1" dirty="0"/>
              <a:t>Est. Presentation Time: </a:t>
            </a:r>
            <a:r>
              <a:rPr lang="en-US" dirty="0"/>
              <a:t>1 minute(s)</a:t>
            </a:r>
          </a:p>
          <a:p>
            <a:pPr eaLnBrk="1" hangingPunct="1">
              <a:defRPr/>
            </a:pPr>
            <a:r>
              <a:rPr lang="en-US" b="1" dirty="0"/>
              <a:t>Explanation of Cues/Builds: </a:t>
            </a:r>
            <a:r>
              <a:rPr lang="en-US" dirty="0"/>
              <a:t>None</a:t>
            </a:r>
          </a:p>
          <a:p>
            <a:pPr>
              <a:defRPr/>
            </a:pPr>
            <a:r>
              <a:rPr lang="en-US" b="1" dirty="0"/>
              <a:t>Suggested Comments: </a:t>
            </a:r>
            <a:endParaRPr lang="en-US" dirty="0"/>
          </a:p>
          <a:p>
            <a:pPr>
              <a:defRPr/>
            </a:pPr>
            <a:r>
              <a:rPr lang="en-US" dirty="0"/>
              <a:t>7. Determine </a:t>
            </a:r>
            <a:r>
              <a:rPr lang="en-US" b="1" dirty="0"/>
              <a:t>communication timing</a:t>
            </a:r>
            <a:r>
              <a:rPr lang="en-US" dirty="0"/>
              <a:t> for the campaign: Providing information to the public should not be limited to when a work zone is up and running. A public information and outreach campaign should also consider strategies to be implemented before construction begins and after the project is complete. In the before phase, the campaign should concentrate on general information about the project, the problems it may cause, and how to find out more information. This might involve a range of outreach and communication methods such as working groups/planning advisory groups, public workshops, a project web site, print media, legislative briefings, and branding. Near the commencement date of a work zone, it may be appropriate to add other methods such as free media coverage and paid advertising, a telephone "hotline," and the use of dynamic message signs. After the completion of the project, an agency can provide information about successes and failures of the project and thank project partners. This is a chance to enhance the image of the transportation department as a government agency with a customer-driven focus.</a:t>
            </a:r>
          </a:p>
          <a:p>
            <a:pPr>
              <a:defRPr/>
            </a:pPr>
            <a:r>
              <a:rPr lang="en-US" b="1" dirty="0"/>
              <a:t>8. Evaluate the effectiveness</a:t>
            </a:r>
            <a:r>
              <a:rPr lang="en-US" dirty="0"/>
              <a:t> of the campaign: Evaluating the effectiveness of a public information and outreach campaign should be part of an agency's long-term effort to improve safety and mobility in and around work zones. During a long road construction project it is advisable to periodically evaluate the effectiveness of the public information and outreach campaign with the aim of redirecting resources if necessary.</a:t>
            </a:r>
          </a:p>
          <a:p>
            <a:pPr>
              <a:defRPr/>
            </a:pPr>
            <a:r>
              <a:rPr lang="en-US" b="1" dirty="0"/>
              <a:t>Suggested Questions: </a:t>
            </a:r>
            <a:r>
              <a:rPr lang="en-US" dirty="0"/>
              <a:t>None</a:t>
            </a:r>
          </a:p>
          <a:p>
            <a:pPr eaLnBrk="1" hangingPunct="1">
              <a:defRPr/>
            </a:pPr>
            <a:r>
              <a:rPr lang="en-US" b="1" dirty="0"/>
              <a:t>Additional Information: </a:t>
            </a:r>
            <a:r>
              <a:rPr lang="en-US" dirty="0"/>
              <a:t>http://ops.fhwa.dot.gov/wz/info_and_outreach/index.htm</a:t>
            </a:r>
            <a:endParaRPr lang="en-US" i="1" dirty="0"/>
          </a:p>
          <a:p>
            <a:pPr eaLnBrk="1" hangingPunct="1">
              <a:defRPr/>
            </a:pPr>
            <a:r>
              <a:rPr lang="en-US" b="1" dirty="0"/>
              <a:t>Possible Problems: </a:t>
            </a:r>
            <a:r>
              <a:rPr lang="en-US" dirty="0"/>
              <a:t>None</a:t>
            </a:r>
          </a:p>
          <a:p>
            <a:pPr>
              <a:defRPr/>
            </a:pPr>
            <a:endParaRPr lang="en-US" dirty="0"/>
          </a:p>
          <a:p>
            <a:pPr>
              <a:defRPr/>
            </a:pPr>
            <a:endParaRPr lang="en-US" dirty="0"/>
          </a:p>
        </p:txBody>
      </p:sp>
    </p:spTree>
    <p:extLst>
      <p:ext uri="{BB962C8B-B14F-4D97-AF65-F5344CB8AC3E}">
        <p14:creationId xmlns:p14="http://schemas.microsoft.com/office/powerpoint/2010/main" val="36106201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pPr eaLnBrk="1" hangingPunct="1"/>
            <a:r>
              <a:rPr lang="en-US" b="1"/>
              <a:t>Key Message: </a:t>
            </a:r>
            <a:r>
              <a:rPr lang="en-US"/>
              <a:t>Discuss Public Information (P.I.) and Outreach Campaigns</a:t>
            </a:r>
          </a:p>
          <a:p>
            <a:pPr eaLnBrk="1" hangingPunct="1"/>
            <a:r>
              <a:rPr lang="en-US" b="1"/>
              <a:t>Est. Presentation Time: </a:t>
            </a:r>
            <a:r>
              <a:rPr lang="en-US"/>
              <a:t>1 minute(s)</a:t>
            </a:r>
          </a:p>
          <a:p>
            <a:pPr eaLnBrk="1" hangingPunct="1"/>
            <a:r>
              <a:rPr lang="en-US" b="1"/>
              <a:t>Explanation of Cues/Builds: </a:t>
            </a:r>
            <a:r>
              <a:rPr lang="en-US"/>
              <a:t>None</a:t>
            </a:r>
          </a:p>
          <a:p>
            <a:r>
              <a:rPr lang="en-US" b="1"/>
              <a:t>Suggested Comments: </a:t>
            </a:r>
            <a:r>
              <a:rPr lang="en-US"/>
              <a:t> Improved work zone practices, including public information and outreach, are important because of the effects that work zones, particularly significant ones, can have on regional traffic safety, mobility, and traveler dissatisfaction. Work zones are second only to poor traffic flow in causing dissatisfaction among drivers.</a:t>
            </a:r>
          </a:p>
          <a:p>
            <a:r>
              <a:rPr lang="en-US" b="1"/>
              <a:t>Suggested Questions: </a:t>
            </a:r>
            <a:r>
              <a:rPr lang="en-US"/>
              <a:t>None</a:t>
            </a:r>
          </a:p>
          <a:p>
            <a:pPr eaLnBrk="1" hangingPunct="1"/>
            <a:r>
              <a:rPr lang="en-US" b="1"/>
              <a:t>Additional Information: </a:t>
            </a:r>
            <a:r>
              <a:rPr lang="en-US"/>
              <a:t>http://ops.fhwa.dot.gov/wz/info_and_outreach/index.htm</a:t>
            </a:r>
            <a:endParaRPr lang="en-US" i="1"/>
          </a:p>
          <a:p>
            <a:pPr eaLnBrk="1" hangingPunct="1"/>
            <a:r>
              <a:rPr lang="en-US" b="1"/>
              <a:t>Possible Problems: </a:t>
            </a:r>
            <a:r>
              <a:rPr lang="en-US"/>
              <a:t>None</a:t>
            </a:r>
          </a:p>
          <a:p>
            <a:endParaRPr lang="en-US"/>
          </a:p>
          <a:p>
            <a:endParaRPr lang="en-US"/>
          </a:p>
        </p:txBody>
      </p:sp>
    </p:spTree>
    <p:extLst>
      <p:ext uri="{BB962C8B-B14F-4D97-AF65-F5344CB8AC3E}">
        <p14:creationId xmlns:p14="http://schemas.microsoft.com/office/powerpoint/2010/main" val="98563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pPr eaLnBrk="1" hangingPunct="1"/>
            <a:r>
              <a:rPr lang="en-US" b="1" dirty="0"/>
              <a:t>Key Message: </a:t>
            </a:r>
            <a:r>
              <a:rPr lang="en-US" dirty="0"/>
              <a:t>Discuss Public Information (P.I.) and Outreach Campaigns</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 Successful work zone public information and outreach campaigns generally incorporate three messages:</a:t>
            </a:r>
          </a:p>
          <a:p>
            <a:r>
              <a:rPr lang="en-US" dirty="0"/>
              <a:t>-Safety first</a:t>
            </a:r>
          </a:p>
          <a:p>
            <a:r>
              <a:rPr lang="en-US" dirty="0"/>
              <a:t>-Plan ahead to minimize delay</a:t>
            </a:r>
          </a:p>
          <a:p>
            <a:r>
              <a:rPr lang="en-US" dirty="0"/>
              <a:t>-We care</a:t>
            </a:r>
          </a:p>
          <a:p>
            <a:r>
              <a:rPr lang="en-US" dirty="0"/>
              <a:t>The specific details of the work zone messages should be tailored to the circumstances of the work zone and audiences identified for the campaign.</a:t>
            </a:r>
          </a:p>
          <a:p>
            <a:r>
              <a:rPr lang="en-US" b="1" dirty="0"/>
              <a:t>Suggested Questions: </a:t>
            </a:r>
            <a:r>
              <a:rPr lang="en-US" dirty="0"/>
              <a:t>None</a:t>
            </a:r>
          </a:p>
          <a:p>
            <a:pPr eaLnBrk="1" hangingPunct="1"/>
            <a:r>
              <a:rPr lang="en-US" b="1" dirty="0"/>
              <a:t>Additional Information: </a:t>
            </a:r>
            <a:r>
              <a:rPr lang="en-US" dirty="0"/>
              <a:t>http://ops.fhwa.dot.gov/wz/info_and_outreach/index.htm</a:t>
            </a:r>
            <a:endParaRPr lang="en-US" i="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95095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Arial" panose="020B0604020202020204" pitchFamily="34" charset="0"/>
              <a:ea typeface="+mn-ea"/>
              <a:cs typeface="+mn-cs"/>
            </a:endParaRPr>
          </a:p>
          <a:p>
            <a:pPr eaLnBrk="1" hangingPunct="1"/>
            <a:r>
              <a:rPr lang="en-US" b="1" dirty="0"/>
              <a:t>Key Message: </a:t>
            </a:r>
            <a:r>
              <a:rPr lang="en-US" dirty="0"/>
              <a:t>Example of Driving Tips</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 </a:t>
            </a:r>
            <a:r>
              <a:rPr lang="en-US" sz="1200" b="0" i="0" u="none" strike="noStrike" kern="1200" baseline="0" dirty="0">
                <a:solidFill>
                  <a:schemeClr val="tx1"/>
                </a:solidFill>
                <a:latin typeface="Arial" panose="020B0604020202020204" pitchFamily="34" charset="0"/>
                <a:ea typeface="+mn-ea"/>
                <a:cs typeface="+mn-cs"/>
              </a:rPr>
              <a:t>A numbers of transportation agencies have developed work zone driving tips. These driving tips often include: </a:t>
            </a:r>
          </a:p>
          <a:p>
            <a:r>
              <a:rPr lang="en-US" sz="1200" b="0" i="0" u="none" strike="noStrike" kern="1200" baseline="0" dirty="0">
                <a:solidFill>
                  <a:schemeClr val="tx1"/>
                </a:solidFill>
                <a:latin typeface="Arial" panose="020B0604020202020204" pitchFamily="34" charset="0"/>
                <a:ea typeface="+mn-ea"/>
                <a:cs typeface="+mn-cs"/>
              </a:rPr>
              <a:t>• Adhere to posted speed limits.</a:t>
            </a:r>
          </a:p>
          <a:p>
            <a:r>
              <a:rPr lang="en-US" sz="1200" b="0" i="0" u="none" strike="noStrike" kern="1200" baseline="0" dirty="0">
                <a:solidFill>
                  <a:schemeClr val="tx1"/>
                </a:solidFill>
                <a:latin typeface="Arial" panose="020B0604020202020204" pitchFamily="34" charset="0"/>
                <a:ea typeface="+mn-ea"/>
                <a:cs typeface="+mn-cs"/>
              </a:rPr>
              <a:t>• Pay attention.</a:t>
            </a:r>
          </a:p>
          <a:p>
            <a:r>
              <a:rPr lang="en-US" sz="1200" b="0" i="0" u="none" strike="noStrike" kern="1200" baseline="0" dirty="0">
                <a:solidFill>
                  <a:schemeClr val="tx1"/>
                </a:solidFill>
                <a:latin typeface="Arial" panose="020B0604020202020204" pitchFamily="34" charset="0"/>
                <a:ea typeface="+mn-ea"/>
                <a:cs typeface="+mn-cs"/>
              </a:rPr>
              <a:t>• Use proper turn signals for lane changes.</a:t>
            </a:r>
          </a:p>
          <a:p>
            <a:r>
              <a:rPr lang="en-US" sz="1200" b="0" i="0" u="none" strike="noStrike" kern="1200" baseline="0" dirty="0">
                <a:solidFill>
                  <a:schemeClr val="tx1"/>
                </a:solidFill>
                <a:latin typeface="Arial" panose="020B0604020202020204" pitchFamily="34" charset="0"/>
                <a:ea typeface="+mn-ea"/>
                <a:cs typeface="+mn-cs"/>
              </a:rPr>
              <a:t>• Do not weave in and out of traffic.</a:t>
            </a:r>
          </a:p>
          <a:p>
            <a:r>
              <a:rPr lang="en-US" sz="1200" b="0" i="0" u="none" strike="noStrike" kern="1200" baseline="0" dirty="0">
                <a:solidFill>
                  <a:schemeClr val="tx1"/>
                </a:solidFill>
                <a:latin typeface="Arial" panose="020B0604020202020204" pitchFamily="34" charset="0"/>
                <a:ea typeface="+mn-ea"/>
                <a:cs typeface="+mn-cs"/>
              </a:rPr>
              <a:t>• Keep a safe distance from the car ahead.</a:t>
            </a:r>
          </a:p>
          <a:p>
            <a:r>
              <a:rPr lang="en-US" sz="1200" b="0" i="0" u="none" strike="noStrike" kern="1200" baseline="0" dirty="0">
                <a:solidFill>
                  <a:schemeClr val="tx1"/>
                </a:solidFill>
                <a:latin typeface="Arial" panose="020B0604020202020204" pitchFamily="34" charset="0"/>
                <a:ea typeface="+mn-ea"/>
                <a:cs typeface="+mn-cs"/>
              </a:rPr>
              <a:t>• Minimize distractions such as using cellular telephones.</a:t>
            </a:r>
          </a:p>
          <a:p>
            <a:r>
              <a:rPr lang="en-US" sz="1200" b="0" i="0" u="none" strike="noStrike" kern="1200" baseline="0" dirty="0">
                <a:solidFill>
                  <a:schemeClr val="tx1"/>
                </a:solidFill>
                <a:latin typeface="Arial" panose="020B0604020202020204" pitchFamily="34" charset="0"/>
                <a:ea typeface="+mn-ea"/>
                <a:cs typeface="+mn-cs"/>
              </a:rPr>
              <a:t>• As always, buckle up.</a:t>
            </a:r>
          </a:p>
          <a:p>
            <a:r>
              <a:rPr lang="en-US" sz="1200" b="0" i="0" u="none" strike="noStrike" kern="1200" baseline="0" dirty="0">
                <a:solidFill>
                  <a:schemeClr val="tx1"/>
                </a:solidFill>
                <a:latin typeface="Arial" panose="020B0604020202020204" pitchFamily="34" charset="0"/>
                <a:ea typeface="+mn-ea"/>
                <a:cs typeface="+mn-cs"/>
              </a:rPr>
              <a:t>• For your safety and the safety of others, watch for lane/ramp closures and detour signs.</a:t>
            </a:r>
          </a:p>
          <a:p>
            <a:r>
              <a:rPr lang="en-US" sz="1200" b="0" i="0" u="none" strike="noStrike" kern="1200" baseline="0" dirty="0">
                <a:solidFill>
                  <a:schemeClr val="tx1"/>
                </a:solidFill>
                <a:latin typeface="Arial" panose="020B0604020202020204" pitchFamily="34" charset="0"/>
                <a:ea typeface="+mn-ea"/>
                <a:cs typeface="+mn-cs"/>
              </a:rPr>
              <a:t>• Continue to pay attention to work zone signs, even when the work is long-term or widespread.</a:t>
            </a:r>
          </a:p>
          <a:p>
            <a:r>
              <a:rPr lang="en-US" sz="1200" b="0" i="0" u="none" strike="noStrike" kern="1200" baseline="0" dirty="0">
                <a:solidFill>
                  <a:schemeClr val="tx1"/>
                </a:solidFill>
                <a:latin typeface="Arial" panose="020B0604020202020204" pitchFamily="34" charset="0"/>
                <a:ea typeface="+mn-ea"/>
                <a:cs typeface="+mn-cs"/>
              </a:rPr>
              <a:t>• Remain calm.</a:t>
            </a:r>
            <a:endParaRPr lang="en-US" dirty="0"/>
          </a:p>
          <a:p>
            <a:r>
              <a:rPr lang="en-US" b="1" dirty="0"/>
              <a:t>Suggested Questions: </a:t>
            </a:r>
            <a:r>
              <a:rPr lang="en-US" dirty="0"/>
              <a:t>None</a:t>
            </a:r>
          </a:p>
          <a:p>
            <a:pPr eaLnBrk="1" hangingPunct="1"/>
            <a:r>
              <a:rPr lang="en-US" b="1" dirty="0"/>
              <a:t>Additional Information: </a:t>
            </a:r>
            <a:r>
              <a:rPr lang="en-US" sz="1200" b="0" i="0" u="none" strike="noStrike" kern="1200" baseline="0" dirty="0">
                <a:solidFill>
                  <a:schemeClr val="tx1"/>
                </a:solidFill>
                <a:latin typeface="Arial" panose="020B0604020202020204" pitchFamily="34" charset="0"/>
                <a:ea typeface="+mn-ea"/>
                <a:cs typeface="+mn-cs"/>
              </a:rPr>
              <a:t>Source: Adapted from Virginia Department of Transportation, Springfield Interchange Project, URL: </a:t>
            </a:r>
            <a:r>
              <a:rPr lang="en-US" sz="1200" b="1" i="0" u="none" strike="noStrike" kern="1200" baseline="0" dirty="0">
                <a:solidFill>
                  <a:schemeClr val="tx1"/>
                </a:solidFill>
                <a:latin typeface="Arial" panose="020B0604020202020204" pitchFamily="34" charset="0"/>
                <a:ea typeface="+mn-ea"/>
                <a:cs typeface="+mn-cs"/>
              </a:rPr>
              <a:t>http://www.springfieldinterchange.com </a:t>
            </a:r>
            <a:r>
              <a:rPr lang="en-US" sz="1200" b="0" i="0" u="none" strike="noStrike" kern="1200" baseline="0" dirty="0">
                <a:solidFill>
                  <a:schemeClr val="tx1"/>
                </a:solidFill>
                <a:latin typeface="Arial" panose="020B0604020202020204" pitchFamily="34" charset="0"/>
                <a:ea typeface="+mn-ea"/>
                <a:cs typeface="+mn-cs"/>
              </a:rPr>
              <a:t>(Accessed 11/22/05)</a:t>
            </a:r>
            <a:endParaRPr lang="en-US" i="1" dirty="0"/>
          </a:p>
          <a:p>
            <a:pPr eaLnBrk="1" hangingPunct="1"/>
            <a:r>
              <a:rPr lang="en-US" b="1" dirty="0"/>
              <a:t>Possible Problems: </a:t>
            </a:r>
            <a:r>
              <a:rPr lang="en-US" dirty="0"/>
              <a:t>None</a:t>
            </a:r>
          </a:p>
        </p:txBody>
      </p:sp>
      <p:sp>
        <p:nvSpPr>
          <p:cNvPr id="4" name="Slide Number Placeholder 3"/>
          <p:cNvSpPr>
            <a:spLocks noGrp="1"/>
          </p:cNvSpPr>
          <p:nvPr>
            <p:ph type="sldNum" sz="quarter" idx="5"/>
          </p:nvPr>
        </p:nvSpPr>
        <p:spPr/>
        <p:txBody>
          <a:bodyPr/>
          <a:lstStyle/>
          <a:p>
            <a:pPr>
              <a:defRPr/>
            </a:pPr>
            <a:fld id="{D3AA1005-96A5-4CE0-97A3-E1B7A70FFA11}" type="slidenum">
              <a:rPr lang="en-US" smtClean="0"/>
              <a:pPr>
                <a:defRPr/>
              </a:pPr>
              <a:t>18</a:t>
            </a:fld>
            <a:endParaRPr lang="en-US" dirty="0"/>
          </a:p>
        </p:txBody>
      </p:sp>
    </p:spTree>
    <p:extLst>
      <p:ext uri="{BB962C8B-B14F-4D97-AF65-F5344CB8AC3E}">
        <p14:creationId xmlns:p14="http://schemas.microsoft.com/office/powerpoint/2010/main" val="29053463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Arial" panose="020B0604020202020204" pitchFamily="34" charset="0"/>
              <a:ea typeface="+mn-ea"/>
              <a:cs typeface="+mn-cs"/>
            </a:endParaRPr>
          </a:p>
          <a:p>
            <a:pPr eaLnBrk="1" hangingPunct="1"/>
            <a:r>
              <a:rPr lang="en-US" b="1" dirty="0"/>
              <a:t>Key Message: </a:t>
            </a:r>
            <a:r>
              <a:rPr lang="en-US" dirty="0"/>
              <a:t>Example of Driving Tips</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 </a:t>
            </a:r>
            <a:r>
              <a:rPr lang="en-US" sz="1200" b="0" i="0" u="none" strike="noStrike" kern="1200" baseline="0" dirty="0">
                <a:solidFill>
                  <a:schemeClr val="tx1"/>
                </a:solidFill>
                <a:latin typeface="Arial" panose="020B0604020202020204" pitchFamily="34" charset="0"/>
                <a:ea typeface="+mn-ea"/>
                <a:cs typeface="+mn-cs"/>
              </a:rPr>
              <a:t>A numbers of transportation agencies have developed work zone driving tips. These driving tips often include: </a:t>
            </a:r>
          </a:p>
          <a:p>
            <a:r>
              <a:rPr lang="en-US" sz="1200" b="0" i="0" u="none" strike="noStrike" kern="1200" baseline="0" dirty="0">
                <a:solidFill>
                  <a:schemeClr val="tx1"/>
                </a:solidFill>
                <a:latin typeface="Arial" panose="020B0604020202020204" pitchFamily="34" charset="0"/>
                <a:ea typeface="+mn-ea"/>
                <a:cs typeface="+mn-cs"/>
              </a:rPr>
              <a:t>• Adhere to posted speed limits.</a:t>
            </a:r>
          </a:p>
          <a:p>
            <a:r>
              <a:rPr lang="en-US" sz="1200" b="0" i="0" u="none" strike="noStrike" kern="1200" baseline="0" dirty="0">
                <a:solidFill>
                  <a:schemeClr val="tx1"/>
                </a:solidFill>
                <a:latin typeface="Arial" panose="020B0604020202020204" pitchFamily="34" charset="0"/>
                <a:ea typeface="+mn-ea"/>
                <a:cs typeface="+mn-cs"/>
              </a:rPr>
              <a:t>• Pay attention.</a:t>
            </a:r>
          </a:p>
          <a:p>
            <a:r>
              <a:rPr lang="en-US" sz="1200" b="0" i="0" u="none" strike="noStrike" kern="1200" baseline="0" dirty="0">
                <a:solidFill>
                  <a:schemeClr val="tx1"/>
                </a:solidFill>
                <a:latin typeface="Arial" panose="020B0604020202020204" pitchFamily="34" charset="0"/>
                <a:ea typeface="+mn-ea"/>
                <a:cs typeface="+mn-cs"/>
              </a:rPr>
              <a:t>• Use proper turn signals for lane changes.</a:t>
            </a:r>
          </a:p>
          <a:p>
            <a:r>
              <a:rPr lang="en-US" sz="1200" b="0" i="0" u="none" strike="noStrike" kern="1200" baseline="0" dirty="0">
                <a:solidFill>
                  <a:schemeClr val="tx1"/>
                </a:solidFill>
                <a:latin typeface="Arial" panose="020B0604020202020204" pitchFamily="34" charset="0"/>
                <a:ea typeface="+mn-ea"/>
                <a:cs typeface="+mn-cs"/>
              </a:rPr>
              <a:t>• Do not weave in and out of traffic.</a:t>
            </a:r>
          </a:p>
          <a:p>
            <a:r>
              <a:rPr lang="en-US" sz="1200" b="0" i="0" u="none" strike="noStrike" kern="1200" baseline="0" dirty="0">
                <a:solidFill>
                  <a:schemeClr val="tx1"/>
                </a:solidFill>
                <a:latin typeface="Arial" panose="020B0604020202020204" pitchFamily="34" charset="0"/>
                <a:ea typeface="+mn-ea"/>
                <a:cs typeface="+mn-cs"/>
              </a:rPr>
              <a:t>• Keep a safe distance from the car ahead.</a:t>
            </a:r>
          </a:p>
          <a:p>
            <a:r>
              <a:rPr lang="en-US" sz="1200" b="0" i="0" u="none" strike="noStrike" kern="1200" baseline="0" dirty="0">
                <a:solidFill>
                  <a:schemeClr val="tx1"/>
                </a:solidFill>
                <a:latin typeface="Arial" panose="020B0604020202020204" pitchFamily="34" charset="0"/>
                <a:ea typeface="+mn-ea"/>
                <a:cs typeface="+mn-cs"/>
              </a:rPr>
              <a:t>• Minimize distractions such as using cellular telephones.</a:t>
            </a:r>
          </a:p>
          <a:p>
            <a:r>
              <a:rPr lang="en-US" sz="1200" b="0" i="0" u="none" strike="noStrike" kern="1200" baseline="0" dirty="0">
                <a:solidFill>
                  <a:schemeClr val="tx1"/>
                </a:solidFill>
                <a:latin typeface="Arial" panose="020B0604020202020204" pitchFamily="34" charset="0"/>
                <a:ea typeface="+mn-ea"/>
                <a:cs typeface="+mn-cs"/>
              </a:rPr>
              <a:t>• As always, buckle up.</a:t>
            </a:r>
          </a:p>
          <a:p>
            <a:r>
              <a:rPr lang="en-US" sz="1200" b="0" i="0" u="none" strike="noStrike" kern="1200" baseline="0" dirty="0">
                <a:solidFill>
                  <a:schemeClr val="tx1"/>
                </a:solidFill>
                <a:latin typeface="Arial" panose="020B0604020202020204" pitchFamily="34" charset="0"/>
                <a:ea typeface="+mn-ea"/>
                <a:cs typeface="+mn-cs"/>
              </a:rPr>
              <a:t>• For your safety and the safety of others, watch for lane/ramp closures and detour signs.</a:t>
            </a:r>
          </a:p>
          <a:p>
            <a:r>
              <a:rPr lang="en-US" sz="1200" b="0" i="0" u="none" strike="noStrike" kern="1200" baseline="0" dirty="0">
                <a:solidFill>
                  <a:schemeClr val="tx1"/>
                </a:solidFill>
                <a:latin typeface="Arial" panose="020B0604020202020204" pitchFamily="34" charset="0"/>
                <a:ea typeface="+mn-ea"/>
                <a:cs typeface="+mn-cs"/>
              </a:rPr>
              <a:t>• Continue to pay attention to work zone signs, even when the work is long-term or widespread.</a:t>
            </a:r>
          </a:p>
          <a:p>
            <a:r>
              <a:rPr lang="en-US" sz="1200" b="0" i="0" u="none" strike="noStrike" kern="1200" baseline="0" dirty="0">
                <a:solidFill>
                  <a:schemeClr val="tx1"/>
                </a:solidFill>
                <a:latin typeface="Arial" panose="020B0604020202020204" pitchFamily="34" charset="0"/>
                <a:ea typeface="+mn-ea"/>
                <a:cs typeface="+mn-cs"/>
              </a:rPr>
              <a:t>• Remain calm.</a:t>
            </a:r>
            <a:endParaRPr lang="en-US" dirty="0"/>
          </a:p>
          <a:p>
            <a:r>
              <a:rPr lang="en-US" b="1" dirty="0"/>
              <a:t>Suggested Questions: </a:t>
            </a:r>
            <a:r>
              <a:rPr lang="en-US" dirty="0"/>
              <a:t>None</a:t>
            </a:r>
          </a:p>
          <a:p>
            <a:pPr eaLnBrk="1" hangingPunct="1"/>
            <a:r>
              <a:rPr lang="en-US" b="1" dirty="0"/>
              <a:t>Additional Information: </a:t>
            </a:r>
            <a:r>
              <a:rPr lang="en-US" sz="1200" b="0" i="0" u="none" strike="noStrike" kern="1200" baseline="0" dirty="0">
                <a:solidFill>
                  <a:schemeClr val="tx1"/>
                </a:solidFill>
                <a:latin typeface="Arial" panose="020B0604020202020204" pitchFamily="34" charset="0"/>
                <a:ea typeface="+mn-ea"/>
                <a:cs typeface="+mn-cs"/>
              </a:rPr>
              <a:t>Source: Adapted from Virginia Department of Transportation, Springfield Interchange Project, URL: </a:t>
            </a:r>
            <a:r>
              <a:rPr lang="en-US" sz="1200" b="1" i="0" u="none" strike="noStrike" kern="1200" baseline="0" dirty="0">
                <a:solidFill>
                  <a:schemeClr val="tx1"/>
                </a:solidFill>
                <a:latin typeface="Arial" panose="020B0604020202020204" pitchFamily="34" charset="0"/>
                <a:ea typeface="+mn-ea"/>
                <a:cs typeface="+mn-cs"/>
              </a:rPr>
              <a:t>http://www.springfieldinterchange.com </a:t>
            </a:r>
            <a:r>
              <a:rPr lang="en-US" sz="1200" b="0" i="0" u="none" strike="noStrike" kern="1200" baseline="0" dirty="0">
                <a:solidFill>
                  <a:schemeClr val="tx1"/>
                </a:solidFill>
                <a:latin typeface="Arial" panose="020B0604020202020204" pitchFamily="34" charset="0"/>
                <a:ea typeface="+mn-ea"/>
                <a:cs typeface="+mn-cs"/>
              </a:rPr>
              <a:t>(Accessed 11/22/05)</a:t>
            </a:r>
            <a:endParaRPr lang="en-US" i="1" dirty="0"/>
          </a:p>
          <a:p>
            <a:pPr eaLnBrk="1" hangingPunct="1"/>
            <a:r>
              <a:rPr lang="en-US" b="1" dirty="0"/>
              <a:t>Possible Problems: </a:t>
            </a:r>
            <a:r>
              <a:rPr lang="en-US" dirty="0"/>
              <a:t>None</a:t>
            </a:r>
          </a:p>
        </p:txBody>
      </p:sp>
      <p:sp>
        <p:nvSpPr>
          <p:cNvPr id="4" name="Slide Number Placeholder 3"/>
          <p:cNvSpPr>
            <a:spLocks noGrp="1"/>
          </p:cNvSpPr>
          <p:nvPr>
            <p:ph type="sldNum" sz="quarter" idx="5"/>
          </p:nvPr>
        </p:nvSpPr>
        <p:spPr/>
        <p:txBody>
          <a:bodyPr/>
          <a:lstStyle/>
          <a:p>
            <a:pPr>
              <a:defRPr/>
            </a:pPr>
            <a:fld id="{D3AA1005-96A5-4CE0-97A3-E1B7A70FFA11}" type="slidenum">
              <a:rPr lang="en-US" smtClean="0"/>
              <a:pPr>
                <a:defRPr/>
              </a:pPr>
              <a:t>19</a:t>
            </a:fld>
            <a:endParaRPr lang="en-US" dirty="0"/>
          </a:p>
        </p:txBody>
      </p:sp>
    </p:spTree>
    <p:extLst>
      <p:ext uri="{BB962C8B-B14F-4D97-AF65-F5344CB8AC3E}">
        <p14:creationId xmlns:p14="http://schemas.microsoft.com/office/powerpoint/2010/main" val="1501310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pPr eaLnBrk="1" hangingPunct="1"/>
            <a:r>
              <a:rPr lang="en-US" b="1"/>
              <a:t>Key Message: </a:t>
            </a:r>
            <a:r>
              <a:rPr lang="en-US"/>
              <a:t>State the module objectives</a:t>
            </a:r>
          </a:p>
          <a:p>
            <a:pPr eaLnBrk="1" hangingPunct="1"/>
            <a:r>
              <a:rPr lang="en-US" b="1"/>
              <a:t>Est. Presentation Time: </a:t>
            </a:r>
            <a:r>
              <a:rPr lang="en-US"/>
              <a:t>Less than 1 minute(s)</a:t>
            </a:r>
          </a:p>
          <a:p>
            <a:pPr eaLnBrk="1" hangingPunct="1"/>
            <a:r>
              <a:rPr lang="en-US" b="1"/>
              <a:t>Explanation of Cues/Builds: </a:t>
            </a:r>
            <a:r>
              <a:rPr lang="en-US"/>
              <a:t>None</a:t>
            </a:r>
          </a:p>
          <a:p>
            <a:pPr eaLnBrk="1" hangingPunct="1"/>
            <a:r>
              <a:rPr lang="en-US" b="1"/>
              <a:t>Suggested Comments: </a:t>
            </a:r>
            <a:r>
              <a:rPr lang="en-US"/>
              <a:t>These are the objectives of this module. </a:t>
            </a:r>
            <a:endParaRPr lang="en-US" b="1"/>
          </a:p>
          <a:p>
            <a:pPr eaLnBrk="1" hangingPunct="1"/>
            <a:r>
              <a:rPr lang="en-US" b="1"/>
              <a:t>Suggested Questions: </a:t>
            </a:r>
            <a:r>
              <a:rPr lang="en-US"/>
              <a:t>None</a:t>
            </a:r>
          </a:p>
          <a:p>
            <a:pPr eaLnBrk="1" hangingPunct="1"/>
            <a:r>
              <a:rPr lang="en-US" b="1"/>
              <a:t>Additional Information: </a:t>
            </a:r>
            <a:r>
              <a:rPr lang="en-US"/>
              <a:t>None</a:t>
            </a:r>
            <a:endParaRPr lang="en-US" b="1"/>
          </a:p>
          <a:p>
            <a:pPr eaLnBrk="1" hangingPunct="1"/>
            <a:r>
              <a:rPr lang="en-US" b="1"/>
              <a:t>Possible Problems: </a:t>
            </a:r>
            <a:r>
              <a:rPr lang="en-US"/>
              <a:t>None</a:t>
            </a:r>
          </a:p>
          <a:p>
            <a:endParaRPr lang="en-US"/>
          </a:p>
        </p:txBody>
      </p:sp>
    </p:spTree>
    <p:extLst>
      <p:ext uri="{BB962C8B-B14F-4D97-AF65-F5344CB8AC3E}">
        <p14:creationId xmlns:p14="http://schemas.microsoft.com/office/powerpoint/2010/main" val="9259237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pPr eaLnBrk="1" hangingPunct="1"/>
            <a:r>
              <a:rPr lang="en-US" b="1"/>
              <a:t>Key Message: </a:t>
            </a:r>
            <a:r>
              <a:rPr lang="en-US"/>
              <a:t>Provide example</a:t>
            </a:r>
          </a:p>
          <a:p>
            <a:pPr eaLnBrk="1" hangingPunct="1"/>
            <a:r>
              <a:rPr lang="en-US" b="1"/>
              <a:t>Est. Presentation Time: </a:t>
            </a:r>
            <a:r>
              <a:rPr lang="en-US"/>
              <a:t>1 minute(s)</a:t>
            </a:r>
          </a:p>
          <a:p>
            <a:pPr eaLnBrk="1" hangingPunct="1"/>
            <a:r>
              <a:rPr lang="en-US" b="1"/>
              <a:t>Explanation of Cues/Builds: </a:t>
            </a:r>
            <a:r>
              <a:rPr lang="en-US"/>
              <a:t>None</a:t>
            </a:r>
          </a:p>
          <a:p>
            <a:r>
              <a:rPr lang="en-US" b="1"/>
              <a:t>Suggested Comments: </a:t>
            </a:r>
            <a:r>
              <a:rPr lang="en-US"/>
              <a:t> In a change from the standard "Give Them a Brake" construction zone safety campaign, PennDOT began using the "Slow Down, My [parental unit] Works Here" signs to tug at the heart strings of drivers and make them slow down in the early 2000s.</a:t>
            </a:r>
          </a:p>
          <a:p>
            <a:r>
              <a:rPr lang="en-US" b="1"/>
              <a:t>Suggested Questions: </a:t>
            </a:r>
            <a:r>
              <a:rPr lang="en-US"/>
              <a:t>What is the appeal of this campaign?</a:t>
            </a:r>
          </a:p>
          <a:p>
            <a:r>
              <a:rPr lang="en-US" b="1"/>
              <a:t>Additional Information: </a:t>
            </a:r>
            <a:r>
              <a:rPr lang="en-US"/>
              <a:t>None</a:t>
            </a:r>
            <a:endParaRPr lang="en-US" i="1"/>
          </a:p>
          <a:p>
            <a:pPr eaLnBrk="1" hangingPunct="1"/>
            <a:r>
              <a:rPr lang="en-US" b="1"/>
              <a:t>Possible Problems: </a:t>
            </a:r>
            <a:r>
              <a:rPr lang="en-US"/>
              <a:t>None</a:t>
            </a:r>
          </a:p>
          <a:p>
            <a:endParaRPr lang="en-US"/>
          </a:p>
        </p:txBody>
      </p:sp>
    </p:spTree>
    <p:extLst>
      <p:ext uri="{BB962C8B-B14F-4D97-AF65-F5344CB8AC3E}">
        <p14:creationId xmlns:p14="http://schemas.microsoft.com/office/powerpoint/2010/main" val="33028150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pPr eaLnBrk="1" hangingPunct="1"/>
            <a:r>
              <a:rPr lang="en-US" b="1" dirty="0"/>
              <a:t>Key Message: </a:t>
            </a:r>
            <a:r>
              <a:rPr lang="en-US" dirty="0"/>
              <a:t>Discuss Public Information dissemination techniques</a:t>
            </a:r>
          </a:p>
          <a:p>
            <a:pPr eaLnBrk="1" hangingPunct="1"/>
            <a:r>
              <a:rPr lang="en-US" b="1" dirty="0"/>
              <a:t>Explanation of Cues/Builds: </a:t>
            </a:r>
            <a:r>
              <a:rPr lang="en-US" dirty="0"/>
              <a:t>None</a:t>
            </a:r>
          </a:p>
          <a:p>
            <a:r>
              <a:rPr lang="en-US" b="1" dirty="0"/>
              <a:t>Suggested Comments: </a:t>
            </a:r>
            <a:r>
              <a:rPr lang="en-US" dirty="0"/>
              <a:t> Communication strategies can be modified to fit the needs of the project for which they are being used. A combination of several of strategies may make sense for some projects, while only one or two of the strategies may be necessary for other projects. Typically there will be a significant amount of interaction between different means of communication. For example, informational materials such as brochures and fact sheets are often posted to project web sites, thereby making them more widely accessible. Similarly, information posted to project web sites or gained from project materials may be used by news media to provide information through newspapers, the radio, and television news. Furthermore, drivers are likely to use a variety of different means of communication, meaning that messages must be consistent across all communication strategies. A driver who reads something in the newspaper stating that road closures will be occurring over the weekend could potentially refer to the project web site for further information. It is important that the information on the web site is consistent with what was in the newspaper, and also expands on that information by providing more details.</a:t>
            </a:r>
          </a:p>
          <a:p>
            <a:r>
              <a:rPr lang="en-US" b="1" dirty="0"/>
              <a:t>Suggested Questions: </a:t>
            </a:r>
            <a:r>
              <a:rPr lang="en-US" dirty="0"/>
              <a:t>Have you used some of these techniques?</a:t>
            </a:r>
          </a:p>
          <a:p>
            <a:pPr eaLnBrk="1" hangingPunct="1"/>
            <a:r>
              <a:rPr lang="en-US" b="1" dirty="0"/>
              <a:t>Additional Information: </a:t>
            </a:r>
            <a:r>
              <a:rPr lang="en-US" dirty="0"/>
              <a:t>REFER TO FHWA DOCUMENT TITLED: “Developing and Implementing Transportation Management Plans for Work Zones” Chapter 4 for an explanation of each of the strategies. Also http://ops.fhwa.dot.gov/wz/info_and_outreach/index.htm</a:t>
            </a:r>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6526856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10000"/>
          </a:bodyPr>
          <a:lstStyle/>
          <a:p>
            <a:pPr eaLnBrk="1" hangingPunct="1">
              <a:defRPr/>
            </a:pPr>
            <a:r>
              <a:rPr lang="en-US" b="1" dirty="0"/>
              <a:t>Key Message: </a:t>
            </a:r>
            <a:r>
              <a:rPr lang="en-US" dirty="0"/>
              <a:t>Discuss Public Information dissemination techniques</a:t>
            </a:r>
          </a:p>
          <a:p>
            <a:pPr eaLnBrk="1" hangingPunct="1">
              <a:defRPr/>
            </a:pPr>
            <a:r>
              <a:rPr lang="en-US" b="1" dirty="0"/>
              <a:t>Explanation of Cues/Builds: </a:t>
            </a:r>
            <a:r>
              <a:rPr lang="en-US" dirty="0"/>
              <a:t>None</a:t>
            </a:r>
          </a:p>
          <a:p>
            <a:pPr>
              <a:defRPr/>
            </a:pPr>
            <a:r>
              <a:rPr lang="en-US" b="1" dirty="0"/>
              <a:t>Suggested Comments: </a:t>
            </a:r>
            <a:r>
              <a:rPr lang="en-US" dirty="0"/>
              <a:t> Communication strategies can be modified to fit the needs of the project for which they are being used. A combination of several of strategies may make sense for some projects, while only one or two of the strategies may be necessary for other projects. Typically there will be a significant amount of interaction between different means of communication. For example, informational materials such as brochures and fact sheets are often posted to project web sites, thereby making them more widely accessible. Similarly, information posted to project web sites or gained from project materials may be used by news media to provide information through newspapers, the radio, and television news. Furthermore, drivers are likely to use a variety of different means of communication, meaning that messages must be consistent across all communication strategies. A driver who reads something in the newspaper stating that road closures will be occurring over the weekend could potentially refer to the project web site for further information. It is important that the information on the web site is consistent with what was in the newspaper, and also expands on that information by providing more details.</a:t>
            </a:r>
          </a:p>
          <a:p>
            <a:pPr>
              <a:defRPr/>
            </a:pPr>
            <a:r>
              <a:rPr lang="en-US" b="1" dirty="0"/>
              <a:t>Suggested Questions: </a:t>
            </a:r>
            <a:r>
              <a:rPr lang="en-US" dirty="0"/>
              <a:t>None</a:t>
            </a:r>
          </a:p>
          <a:p>
            <a:pPr eaLnBrk="1" hangingPunct="1">
              <a:defRPr/>
            </a:pPr>
            <a:r>
              <a:rPr lang="en-US" b="1" dirty="0"/>
              <a:t>Additional Information: </a:t>
            </a:r>
            <a:r>
              <a:rPr lang="en-US" dirty="0"/>
              <a:t>REFER TO FHWA DOCUMENT TITLED: “Developing and Implementing Transportation Management Plans for Work Zones” Chapter 4 for an explanation of each of the strategies. Also http://ops.fhwa.dot.gov/wz/info_and_outreach/index.htm </a:t>
            </a:r>
            <a:endParaRPr lang="en-US" i="1" dirty="0"/>
          </a:p>
          <a:p>
            <a:pPr eaLnBrk="1" hangingPunct="1">
              <a:defRPr/>
            </a:pPr>
            <a:r>
              <a:rPr lang="en-US" b="1" dirty="0"/>
              <a:t>Possible Problems: </a:t>
            </a:r>
            <a:r>
              <a:rPr lang="en-US" dirty="0"/>
              <a:t>None</a:t>
            </a:r>
          </a:p>
          <a:p>
            <a:pPr>
              <a:defRPr/>
            </a:pPr>
            <a:endParaRPr lang="en-US" dirty="0"/>
          </a:p>
        </p:txBody>
      </p:sp>
    </p:spTree>
    <p:extLst>
      <p:ext uri="{BB962C8B-B14F-4D97-AF65-F5344CB8AC3E}">
        <p14:creationId xmlns:p14="http://schemas.microsoft.com/office/powerpoint/2010/main" val="18493279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pPr eaLnBrk="1" hangingPunct="1"/>
            <a:r>
              <a:rPr lang="en-US" b="1"/>
              <a:t>Key Message: </a:t>
            </a:r>
            <a:r>
              <a:rPr lang="en-US"/>
              <a:t>Discuss Public Information (P.I.) and Outreach Campaigns</a:t>
            </a:r>
          </a:p>
          <a:p>
            <a:pPr eaLnBrk="1" hangingPunct="1"/>
            <a:r>
              <a:rPr lang="en-US" b="1"/>
              <a:t>Est. Presentation Time: </a:t>
            </a:r>
            <a:r>
              <a:rPr lang="en-US"/>
              <a:t>1 minute(s)</a:t>
            </a:r>
          </a:p>
          <a:p>
            <a:pPr eaLnBrk="1" hangingPunct="1"/>
            <a:r>
              <a:rPr lang="en-US" b="1"/>
              <a:t>Explanation of Cues/Builds: </a:t>
            </a:r>
            <a:r>
              <a:rPr lang="en-US"/>
              <a:t>None</a:t>
            </a:r>
          </a:p>
          <a:p>
            <a:r>
              <a:rPr lang="en-US" b="1"/>
              <a:t>Suggested Comments: </a:t>
            </a:r>
            <a:r>
              <a:rPr lang="en-US"/>
              <a:t> To help businesses during the I-235 reconstruction in Des Moines, Iowa DOT distributed Business Survival Kits with a booklet "Tips and Tactics for Continued Success During I-235 Reconstruction," a survival video, and other materials.</a:t>
            </a:r>
          </a:p>
          <a:p>
            <a:r>
              <a:rPr lang="en-US" b="1"/>
              <a:t>Suggested Questions: </a:t>
            </a:r>
            <a:r>
              <a:rPr lang="en-US"/>
              <a:t>None</a:t>
            </a:r>
          </a:p>
          <a:p>
            <a:pPr eaLnBrk="1" hangingPunct="1"/>
            <a:r>
              <a:rPr lang="en-US" b="1"/>
              <a:t>Additional Information: </a:t>
            </a:r>
            <a:r>
              <a:rPr lang="en-US"/>
              <a:t>http://ops.fhwa.dot.gov/wz/info_and_outreach/index.htm</a:t>
            </a:r>
            <a:endParaRPr lang="en-US" i="1"/>
          </a:p>
          <a:p>
            <a:pPr eaLnBrk="1" hangingPunct="1"/>
            <a:r>
              <a:rPr lang="en-US" b="1"/>
              <a:t>Possible Problems: </a:t>
            </a:r>
            <a:r>
              <a:rPr lang="en-US"/>
              <a:t>None</a:t>
            </a:r>
          </a:p>
          <a:p>
            <a:endParaRPr lang="en-US"/>
          </a:p>
        </p:txBody>
      </p:sp>
    </p:spTree>
    <p:extLst>
      <p:ext uri="{BB962C8B-B14F-4D97-AF65-F5344CB8AC3E}">
        <p14:creationId xmlns:p14="http://schemas.microsoft.com/office/powerpoint/2010/main" val="21733449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r>
              <a:rPr lang="en-US" b="1" dirty="0"/>
              <a:t>Key Message: </a:t>
            </a:r>
            <a:r>
              <a:rPr lang="en-US" dirty="0"/>
              <a:t>Discuss Public Information (P.I.) and Outreach Campaigns</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 The Illinois DOT visited schools with a costume version of their character "Jack Hammer" before the Upgrade 74 project in Peoria, Illinois to "inform children of the construction and to instruct them to remind adults to drive safely and slowly while in a work zone." The image below shows Jack Hammer with elementary school principal June Tyler.</a:t>
            </a:r>
          </a:p>
          <a:p>
            <a:r>
              <a:rPr lang="en-US" b="1" dirty="0"/>
              <a:t>Suggested Questions: </a:t>
            </a:r>
            <a:r>
              <a:rPr lang="en-US" dirty="0"/>
              <a:t>None</a:t>
            </a:r>
          </a:p>
          <a:p>
            <a:r>
              <a:rPr lang="en-US" b="1" dirty="0"/>
              <a:t>Additional Information: </a:t>
            </a:r>
            <a:r>
              <a:rPr lang="en-US" dirty="0"/>
              <a:t>None</a:t>
            </a:r>
            <a:endParaRPr lang="en-US" i="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2320219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Alternate Routes</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 </a:t>
            </a:r>
            <a:r>
              <a:rPr lang="en-US" sz="1200" b="0" i="0" u="none" strike="noStrike" kern="1200" baseline="0" dirty="0">
                <a:solidFill>
                  <a:schemeClr val="tx1"/>
                </a:solidFill>
                <a:latin typeface="Arial" panose="020B0604020202020204" pitchFamily="34" charset="0"/>
                <a:ea typeface="+mn-ea"/>
                <a:cs typeface="+mn-cs"/>
              </a:rPr>
              <a:t>In many cases alternate routes will need to be devised and communicated to travelers. These routes may be different depending on the type of driver (local, long distance, commercial drivers) and timing. Alternate route messages are essential when construction involves shutting down an entire route. Alternate route messages may involve DMS located at decision points for drivers. There are a variety of means for communicating alternate routes. Handing out alternate route maps, such as the one in Figure 2.3 or providing alternate route information in flyers, brochures, or other handouts, such as in Figure 2.4, are just two possible options.</a:t>
            </a:r>
            <a:endParaRPr lang="en-US" dirty="0"/>
          </a:p>
          <a:p>
            <a:r>
              <a:rPr lang="en-US" b="1" dirty="0"/>
              <a:t>Suggested Questions: </a:t>
            </a:r>
            <a:r>
              <a:rPr lang="en-US" dirty="0"/>
              <a:t>None</a:t>
            </a:r>
          </a:p>
          <a:p>
            <a:r>
              <a:rPr lang="en-US" b="1" dirty="0"/>
              <a:t>Additional Information: </a:t>
            </a:r>
            <a:r>
              <a:rPr lang="en-US" dirty="0"/>
              <a:t>None</a:t>
            </a:r>
            <a:endParaRPr lang="en-US" i="1" dirty="0"/>
          </a:p>
          <a:p>
            <a:pPr eaLnBrk="1" hangingPunct="1"/>
            <a:r>
              <a:rPr lang="en-US" b="1" dirty="0"/>
              <a:t>Possible Problems: </a:t>
            </a:r>
            <a:r>
              <a:rPr lang="en-US" dirty="0"/>
              <a:t>None</a:t>
            </a:r>
          </a:p>
          <a:p>
            <a:endParaRPr lang="en-US" sz="1200" b="0" i="0" u="none" strike="noStrike" kern="1200" baseline="0" dirty="0">
              <a:solidFill>
                <a:schemeClr val="tx1"/>
              </a:solidFill>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pPr>
              <a:defRPr/>
            </a:pPr>
            <a:fld id="{D3AA1005-96A5-4CE0-97A3-E1B7A70FFA11}" type="slidenum">
              <a:rPr lang="en-US" smtClean="0"/>
              <a:pPr>
                <a:defRPr/>
              </a:pPr>
              <a:t>25</a:t>
            </a:fld>
            <a:endParaRPr lang="en-US" dirty="0"/>
          </a:p>
        </p:txBody>
      </p:sp>
    </p:spTree>
    <p:extLst>
      <p:ext uri="{BB962C8B-B14F-4D97-AF65-F5344CB8AC3E}">
        <p14:creationId xmlns:p14="http://schemas.microsoft.com/office/powerpoint/2010/main" val="2343494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Alternate Routes</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sz="1200" b="0" i="0" u="none" strike="noStrike" kern="1200" baseline="0" dirty="0">
                <a:solidFill>
                  <a:schemeClr val="tx1"/>
                </a:solidFill>
                <a:latin typeface="Arial" panose="020B0604020202020204" pitchFamily="34" charset="0"/>
                <a:ea typeface="+mn-ea"/>
                <a:cs typeface="+mn-cs"/>
              </a:rPr>
              <a:t>Alternate route messages are essential when construction involves shutting down an entire route. Alternate route messages may involve DMS located at decision points for drivers. There are a variety of means for communicating alternate routes. Handing out alternate route maps, such as the one in Figure 2.3 or providing alternate route information in flyers, brochures, or other handouts, such as in Figure 2.4, are just two possible options.</a:t>
            </a:r>
            <a:endParaRPr lang="en-US" dirty="0"/>
          </a:p>
          <a:p>
            <a:r>
              <a:rPr lang="en-US" b="1" dirty="0"/>
              <a:t>Suggested Questions: </a:t>
            </a:r>
            <a:r>
              <a:rPr lang="en-US" dirty="0"/>
              <a:t>None</a:t>
            </a:r>
          </a:p>
          <a:p>
            <a:r>
              <a:rPr lang="en-US" b="1" dirty="0"/>
              <a:t>Additional Information: </a:t>
            </a:r>
            <a:r>
              <a:rPr lang="en-US" dirty="0"/>
              <a:t>None</a:t>
            </a:r>
            <a:endParaRPr lang="en-US" i="1" dirty="0"/>
          </a:p>
          <a:p>
            <a:pPr eaLnBrk="1" hangingPunct="1"/>
            <a:r>
              <a:rPr lang="en-US" b="1" dirty="0"/>
              <a:t>Possible Problems: </a:t>
            </a:r>
            <a:r>
              <a:rPr lang="en-US" dirty="0"/>
              <a:t>None</a:t>
            </a:r>
          </a:p>
          <a:p>
            <a:endParaRPr lang="en-US" sz="1200" b="0" i="0" u="none" strike="noStrike" kern="1200" baseline="0" dirty="0">
              <a:solidFill>
                <a:schemeClr val="tx1"/>
              </a:solidFill>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pPr>
              <a:defRPr/>
            </a:pPr>
            <a:fld id="{D3AA1005-96A5-4CE0-97A3-E1B7A70FFA11}" type="slidenum">
              <a:rPr lang="en-US" smtClean="0"/>
              <a:pPr>
                <a:defRPr/>
              </a:pPr>
              <a:t>26</a:t>
            </a:fld>
            <a:endParaRPr lang="en-US" dirty="0"/>
          </a:p>
        </p:txBody>
      </p:sp>
    </p:spTree>
    <p:extLst>
      <p:ext uri="{BB962C8B-B14F-4D97-AF65-F5344CB8AC3E}">
        <p14:creationId xmlns:p14="http://schemas.microsoft.com/office/powerpoint/2010/main" val="6219064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What Did the Public Notice?</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sz="1200" b="0" i="0" u="none" strike="noStrike" kern="1200" baseline="0" dirty="0">
                <a:solidFill>
                  <a:schemeClr val="tx1"/>
                </a:solidFill>
                <a:latin typeface="Arial" panose="020B0604020202020204" pitchFamily="34" charset="0"/>
                <a:ea typeface="+mn-ea"/>
                <a:cs typeface="+mn-cs"/>
              </a:rPr>
              <a:t>In general, the largest proportion of the public tends to notice information provided by the mass media outlets, including newspaper articles and traffic news. In a survey done for the Central Freeway Replacement Project in San Francisco, California, newspaper articles and TV news, followed by freeway signs, were mentioned as communication methods the public noticed the most (see next slide). These sorts of statistics will vary from place to place and over time as media usage changes. For instance, web sites are increasingly the place people go first for information prior to getting in their car, while dynamic message signs are becoming more widely used for in-route information. </a:t>
            </a:r>
          </a:p>
          <a:p>
            <a:r>
              <a:rPr lang="en-US" b="1" dirty="0"/>
              <a:t>Suggested Questions: </a:t>
            </a:r>
            <a:r>
              <a:rPr lang="en-US" dirty="0"/>
              <a:t>None</a:t>
            </a:r>
          </a:p>
          <a:p>
            <a:r>
              <a:rPr lang="en-US" b="1" dirty="0"/>
              <a:t>Additional Information: </a:t>
            </a:r>
            <a:r>
              <a:rPr lang="en-US" dirty="0"/>
              <a:t>None</a:t>
            </a:r>
            <a:endParaRPr lang="en-US" i="1" dirty="0"/>
          </a:p>
          <a:p>
            <a:pPr eaLnBrk="1" hangingPunct="1"/>
            <a:r>
              <a:rPr lang="en-US" b="1" dirty="0"/>
              <a:t>Possible Problems: </a:t>
            </a:r>
            <a:r>
              <a:rPr lang="en-US" dirty="0"/>
              <a:t>None</a:t>
            </a:r>
          </a:p>
        </p:txBody>
      </p:sp>
      <p:sp>
        <p:nvSpPr>
          <p:cNvPr id="4" name="Slide Number Placeholder 3"/>
          <p:cNvSpPr>
            <a:spLocks noGrp="1"/>
          </p:cNvSpPr>
          <p:nvPr>
            <p:ph type="sldNum" sz="quarter" idx="5"/>
          </p:nvPr>
        </p:nvSpPr>
        <p:spPr/>
        <p:txBody>
          <a:bodyPr/>
          <a:lstStyle/>
          <a:p>
            <a:pPr>
              <a:defRPr/>
            </a:pPr>
            <a:fld id="{D3AA1005-96A5-4CE0-97A3-E1B7A70FFA11}" type="slidenum">
              <a:rPr lang="en-US" smtClean="0"/>
              <a:pPr>
                <a:defRPr/>
              </a:pPr>
              <a:t>27</a:t>
            </a:fld>
            <a:endParaRPr lang="en-US" dirty="0"/>
          </a:p>
        </p:txBody>
      </p:sp>
    </p:spTree>
    <p:extLst>
      <p:ext uri="{BB962C8B-B14F-4D97-AF65-F5344CB8AC3E}">
        <p14:creationId xmlns:p14="http://schemas.microsoft.com/office/powerpoint/2010/main" val="8748632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What Did the Public Notice?</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sz="1200" b="0" i="0" u="none" strike="noStrike" kern="1200" baseline="0" dirty="0">
                <a:solidFill>
                  <a:schemeClr val="tx1"/>
                </a:solidFill>
                <a:latin typeface="Arial" panose="020B0604020202020204" pitchFamily="34" charset="0"/>
                <a:ea typeface="+mn-ea"/>
                <a:cs typeface="+mn-cs"/>
              </a:rPr>
              <a:t>{visual of previous slide}</a:t>
            </a:r>
          </a:p>
          <a:p>
            <a:r>
              <a:rPr lang="en-US" b="1" dirty="0"/>
              <a:t>Suggested Questions: </a:t>
            </a:r>
            <a:r>
              <a:rPr lang="en-US" dirty="0"/>
              <a:t>None</a:t>
            </a:r>
          </a:p>
          <a:p>
            <a:r>
              <a:rPr lang="en-US" b="1" dirty="0"/>
              <a:t>Additional Information: </a:t>
            </a:r>
            <a:r>
              <a:rPr lang="en-US" dirty="0"/>
              <a:t>None</a:t>
            </a:r>
            <a:endParaRPr lang="en-US" i="1" dirty="0"/>
          </a:p>
          <a:p>
            <a:pPr eaLnBrk="1" hangingPunct="1"/>
            <a:r>
              <a:rPr lang="en-US" b="1" dirty="0"/>
              <a:t>Possible Problems: </a:t>
            </a:r>
            <a:r>
              <a:rPr lang="en-US" b="0" dirty="0"/>
              <a:t>May not be legible. Explain.</a:t>
            </a:r>
          </a:p>
        </p:txBody>
      </p:sp>
      <p:sp>
        <p:nvSpPr>
          <p:cNvPr id="4" name="Slide Number Placeholder 3"/>
          <p:cNvSpPr>
            <a:spLocks noGrp="1"/>
          </p:cNvSpPr>
          <p:nvPr>
            <p:ph type="sldNum" sz="quarter" idx="5"/>
          </p:nvPr>
        </p:nvSpPr>
        <p:spPr/>
        <p:txBody>
          <a:bodyPr/>
          <a:lstStyle/>
          <a:p>
            <a:pPr>
              <a:defRPr/>
            </a:pPr>
            <a:fld id="{D3AA1005-96A5-4CE0-97A3-E1B7A70FFA11}" type="slidenum">
              <a:rPr lang="en-US" smtClean="0"/>
              <a:pPr>
                <a:defRPr/>
              </a:pPr>
              <a:t>28</a:t>
            </a:fld>
            <a:endParaRPr lang="en-US" dirty="0"/>
          </a:p>
        </p:txBody>
      </p:sp>
    </p:spTree>
    <p:extLst>
      <p:ext uri="{BB962C8B-B14F-4D97-AF65-F5344CB8AC3E}">
        <p14:creationId xmlns:p14="http://schemas.microsoft.com/office/powerpoint/2010/main" val="42784206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pPr eaLnBrk="1" hangingPunct="1"/>
            <a:r>
              <a:rPr lang="en-US" b="1"/>
              <a:t>Key Message: </a:t>
            </a:r>
            <a:r>
              <a:rPr lang="en-US"/>
              <a:t>Recap slide</a:t>
            </a:r>
          </a:p>
          <a:p>
            <a:pPr eaLnBrk="1" hangingPunct="1"/>
            <a:r>
              <a:rPr lang="en-US" b="1"/>
              <a:t>Est. Presentation Time: </a:t>
            </a:r>
            <a:r>
              <a:rPr lang="en-US"/>
              <a:t>2-3 minutes</a:t>
            </a:r>
          </a:p>
          <a:p>
            <a:pPr eaLnBrk="1" hangingPunct="1"/>
            <a:r>
              <a:rPr lang="en-US" b="1"/>
              <a:t>Explanation of Cues/Builds: </a:t>
            </a:r>
            <a:r>
              <a:rPr lang="en-US"/>
              <a:t>None</a:t>
            </a:r>
          </a:p>
          <a:p>
            <a:pPr eaLnBrk="1" hangingPunct="1"/>
            <a:r>
              <a:rPr lang="en-US" b="1"/>
              <a:t>Suggested Comments: </a:t>
            </a:r>
            <a:r>
              <a:rPr lang="en-US"/>
              <a:t>Self explanatory. Try to gauge understanding by asking these questions and others.</a:t>
            </a:r>
          </a:p>
          <a:p>
            <a:pPr eaLnBrk="1" hangingPunct="1"/>
            <a:r>
              <a:rPr lang="en-US" b="1"/>
              <a:t>Suggested Questions: </a:t>
            </a:r>
            <a:r>
              <a:rPr lang="en-US"/>
              <a:t>Shown.</a:t>
            </a:r>
          </a:p>
          <a:p>
            <a:pPr eaLnBrk="1" hangingPunct="1"/>
            <a:r>
              <a:rPr lang="en-US" b="1"/>
              <a:t>Additional Information: </a:t>
            </a:r>
            <a:r>
              <a:rPr lang="en-US"/>
              <a:t>None</a:t>
            </a:r>
          </a:p>
          <a:p>
            <a:pPr eaLnBrk="1" hangingPunct="1"/>
            <a:r>
              <a:rPr lang="en-US" b="1"/>
              <a:t>Possible Problems: </a:t>
            </a:r>
            <a:r>
              <a:rPr lang="en-US"/>
              <a:t>None</a:t>
            </a:r>
            <a:endParaRPr lang="en-US" sz="1800"/>
          </a:p>
          <a:p>
            <a:endParaRPr lang="en-US"/>
          </a:p>
        </p:txBody>
      </p:sp>
    </p:spTree>
    <p:extLst>
      <p:ext uri="{BB962C8B-B14F-4D97-AF65-F5344CB8AC3E}">
        <p14:creationId xmlns:p14="http://schemas.microsoft.com/office/powerpoint/2010/main" val="2557719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pPr eaLnBrk="1" hangingPunct="1"/>
            <a:r>
              <a:rPr lang="en-US" b="1" dirty="0"/>
              <a:t>Key Message: </a:t>
            </a:r>
            <a:r>
              <a:rPr lang="en-US" dirty="0"/>
              <a:t>Introduce the </a:t>
            </a:r>
            <a:r>
              <a:rPr lang="en-US" dirty="0" err="1"/>
              <a:t>PI&amp;O</a:t>
            </a:r>
            <a:r>
              <a:rPr lang="en-US" dirty="0"/>
              <a:t> component</a:t>
            </a:r>
            <a:endParaRPr lang="en-US" b="1" dirty="0"/>
          </a:p>
          <a:p>
            <a:pPr eaLnBrk="1" hangingPunct="1"/>
            <a:r>
              <a:rPr lang="en-US" b="1" dirty="0"/>
              <a:t>Est. Presentation Time:  </a:t>
            </a:r>
            <a:r>
              <a:rPr lang="en-US" dirty="0"/>
              <a:t>1-2 minute(s)</a:t>
            </a:r>
            <a:endParaRPr lang="en-US" b="1" dirty="0"/>
          </a:p>
          <a:p>
            <a:pPr eaLnBrk="1" hangingPunct="1"/>
            <a:r>
              <a:rPr lang="en-US" b="1" dirty="0"/>
              <a:t>Explanation of Cues/Builds: </a:t>
            </a:r>
            <a:r>
              <a:rPr lang="en-US" dirty="0"/>
              <a:t>None</a:t>
            </a:r>
          </a:p>
          <a:p>
            <a:pPr>
              <a:lnSpc>
                <a:spcPct val="90000"/>
              </a:lnSpc>
            </a:pPr>
            <a:r>
              <a:rPr lang="en-US" b="1" dirty="0"/>
              <a:t>Suggested Comments: </a:t>
            </a:r>
            <a:r>
              <a:rPr lang="en-US" dirty="0"/>
              <a:t>Let’s look at the </a:t>
            </a:r>
            <a:r>
              <a:rPr lang="en-US" dirty="0" err="1"/>
              <a:t>PI&amp;O</a:t>
            </a:r>
            <a:r>
              <a:rPr lang="en-US" dirty="0"/>
              <a:t> component of the </a:t>
            </a:r>
            <a:r>
              <a:rPr lang="en-US" dirty="0" err="1"/>
              <a:t>TMP</a:t>
            </a:r>
            <a:r>
              <a:rPr lang="en-US" dirty="0"/>
              <a:t> and the strategies associated with </a:t>
            </a:r>
            <a:r>
              <a:rPr lang="en-US" dirty="0" err="1"/>
              <a:t>TTC</a:t>
            </a:r>
            <a:r>
              <a:rPr lang="en-US" dirty="0"/>
              <a:t>.</a:t>
            </a:r>
          </a:p>
          <a:p>
            <a:pPr eaLnBrk="1" hangingPunct="1"/>
            <a:r>
              <a:rPr lang="en-US" b="1" dirty="0"/>
              <a:t>Suggested Questions: </a:t>
            </a:r>
            <a:r>
              <a:rPr lang="en-US" dirty="0"/>
              <a:t>None</a:t>
            </a:r>
          </a:p>
          <a:p>
            <a:r>
              <a:rPr lang="en-US" b="1" dirty="0"/>
              <a:t>Additional Information: </a:t>
            </a:r>
            <a:r>
              <a:rPr lang="en-US" dirty="0"/>
              <a:t>See FHWA website: http://ops.fhwa.dot.gov/wz/resources/final_rule/tmp_examples.htm</a:t>
            </a:r>
          </a:p>
          <a:p>
            <a:pPr eaLnBrk="1" hangingPunct="1"/>
            <a:r>
              <a:rPr lang="en-US" b="1" dirty="0"/>
              <a:t>Possible Problems: </a:t>
            </a:r>
            <a:r>
              <a:rPr lang="en-US" dirty="0"/>
              <a:t>Avoid getting too specific here.</a:t>
            </a:r>
          </a:p>
          <a:p>
            <a:pPr eaLnBrk="1" hangingPunct="1"/>
            <a:endParaRPr lang="en-US" dirty="0"/>
          </a:p>
        </p:txBody>
      </p:sp>
    </p:spTree>
    <p:extLst>
      <p:ext uri="{BB962C8B-B14F-4D97-AF65-F5344CB8AC3E}">
        <p14:creationId xmlns:p14="http://schemas.microsoft.com/office/powerpoint/2010/main" val="17264431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Let’s look at your questions.</a:t>
            </a:r>
            <a:endParaRPr lang="en-US" b="1" dirty="0"/>
          </a:p>
          <a:p>
            <a:pPr eaLnBrk="1" hangingPunct="1"/>
            <a:r>
              <a:rPr lang="en-US" b="1" dirty="0"/>
              <a:t>Suggested Questions: </a:t>
            </a:r>
            <a:r>
              <a:rPr lang="en-US" dirty="0"/>
              <a:t>Any questions before we move on?</a:t>
            </a:r>
          </a:p>
          <a:p>
            <a:pPr eaLnBrk="1" hangingPunct="1"/>
            <a:r>
              <a:rPr lang="en-US" b="1" dirty="0"/>
              <a:t>Additional Information: </a:t>
            </a:r>
            <a:r>
              <a:rPr lang="en-US" dirty="0"/>
              <a:t>None</a:t>
            </a:r>
            <a:endParaRPr lang="en-US" b="1" dirty="0"/>
          </a:p>
          <a:p>
            <a:pPr eaLnBrk="1" hangingPunct="1"/>
            <a:r>
              <a:rPr lang="en-US" b="1"/>
              <a:t>Possible Problems: </a:t>
            </a:r>
            <a:r>
              <a:rPr lang="en-US" b="0"/>
              <a:t>None</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30</a:t>
            </a:fld>
            <a:endParaRPr lang="en-US" dirty="0"/>
          </a:p>
        </p:txBody>
      </p:sp>
    </p:spTree>
    <p:extLst>
      <p:ext uri="{BB962C8B-B14F-4D97-AF65-F5344CB8AC3E}">
        <p14:creationId xmlns:p14="http://schemas.microsoft.com/office/powerpoint/2010/main" val="1828851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pPr eaLnBrk="1" hangingPunct="1"/>
            <a:r>
              <a:rPr lang="en-US" b="1"/>
              <a:t>Key Message: </a:t>
            </a:r>
            <a:r>
              <a:rPr lang="en-US"/>
              <a:t>Discuss Public Information (P.I.) and Outreach</a:t>
            </a:r>
          </a:p>
          <a:p>
            <a:pPr eaLnBrk="1" hangingPunct="1"/>
            <a:r>
              <a:rPr lang="en-US" b="1"/>
              <a:t>Est. Presentation Time: </a:t>
            </a:r>
            <a:r>
              <a:rPr lang="en-US"/>
              <a:t>1 minute(s)</a:t>
            </a:r>
          </a:p>
          <a:p>
            <a:pPr eaLnBrk="1" hangingPunct="1"/>
            <a:r>
              <a:rPr lang="en-US" b="1"/>
              <a:t>Explanation of Cues/Builds: </a:t>
            </a:r>
            <a:r>
              <a:rPr lang="en-US"/>
              <a:t>None</a:t>
            </a:r>
          </a:p>
          <a:p>
            <a:r>
              <a:rPr lang="en-US" b="1"/>
              <a:t>Suggested Comments: </a:t>
            </a:r>
            <a:r>
              <a:rPr lang="en-US"/>
              <a:t> The term "public information" is used to describe. the process of making groups and individuals aware of work zones, their impacts, and possible mitigation strategies A dynamic message sign warning travelers about delays through a work zone is a form of public information. Establishing partnerships is central to the idea of public outreach, whereas public information is the more impersonal communication of ideas and facts.</a:t>
            </a:r>
          </a:p>
          <a:p>
            <a:r>
              <a:rPr lang="en-US" b="1"/>
              <a:t>Suggested Questions: </a:t>
            </a:r>
            <a:r>
              <a:rPr lang="en-US"/>
              <a:t>None</a:t>
            </a:r>
          </a:p>
          <a:p>
            <a:pPr eaLnBrk="1" hangingPunct="1"/>
            <a:r>
              <a:rPr lang="en-US" b="1"/>
              <a:t>Additional Information: </a:t>
            </a:r>
            <a:r>
              <a:rPr lang="en-US"/>
              <a:t>http://ops.fhwa.dot.gov/wz/info_and_outreach/index.htm</a:t>
            </a:r>
            <a:endParaRPr lang="en-US" i="1"/>
          </a:p>
          <a:p>
            <a:pPr eaLnBrk="1" hangingPunct="1"/>
            <a:r>
              <a:rPr lang="en-US" b="1"/>
              <a:t>Possible Problems: </a:t>
            </a:r>
            <a:r>
              <a:rPr lang="en-US"/>
              <a:t>None</a:t>
            </a:r>
          </a:p>
        </p:txBody>
      </p:sp>
    </p:spTree>
    <p:extLst>
      <p:ext uri="{BB962C8B-B14F-4D97-AF65-F5344CB8AC3E}">
        <p14:creationId xmlns:p14="http://schemas.microsoft.com/office/powerpoint/2010/main" val="2845730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pPr eaLnBrk="1" hangingPunct="1"/>
            <a:r>
              <a:rPr lang="en-US" b="1" dirty="0"/>
              <a:t>Key Message: </a:t>
            </a:r>
            <a:r>
              <a:rPr lang="en-US" dirty="0"/>
              <a:t>Discuss Public Information (P.I.) and Outreach</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 The term "public outreach" is used to describe the process of communicating with groups and individuals with the intent of both providing and obtaining information about the impacts of a proposed or in-progress work zone. An example of an outreach activity is meeting with a business to determine their concerns and obtain their ideas, as well as provide them with information regarding the impacts of the work zone.</a:t>
            </a:r>
          </a:p>
          <a:p>
            <a:r>
              <a:rPr lang="en-US" b="1" dirty="0"/>
              <a:t>Suggested Questions: </a:t>
            </a:r>
            <a:r>
              <a:rPr lang="en-US" dirty="0"/>
              <a:t>None</a:t>
            </a:r>
          </a:p>
          <a:p>
            <a:pPr eaLnBrk="1" hangingPunct="1"/>
            <a:r>
              <a:rPr lang="en-US" b="1" dirty="0"/>
              <a:t>Additional Information: </a:t>
            </a:r>
            <a:r>
              <a:rPr lang="en-US" dirty="0"/>
              <a:t>http://ops.fhwa.dot.gov/wz/info_and_outreach/index.htm</a:t>
            </a:r>
            <a:endParaRPr lang="en-US" i="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26656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Public Information and Outreach</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 can occur at both the program-level and the project-level. Both are important to enhancing safety and mobility in work zones. The Work Zone Public Information and Outreach Strategies Guide (</a:t>
            </a:r>
            <a:r>
              <a:rPr lang="en-US" dirty="0">
                <a:hlinkClick r:id="rId3" tooltip="Work Zone Public Information and Outreach Strategies (HTML)"/>
              </a:rPr>
              <a:t>HTML</a:t>
            </a:r>
            <a:r>
              <a:rPr lang="en-US" dirty="0"/>
              <a:t>, </a:t>
            </a:r>
            <a:r>
              <a:rPr lang="en-US" dirty="0">
                <a:hlinkClick r:id="rId4" tooltip="Work Zone Public Information and Outreach Strategies (PDF, 3.4MB)"/>
              </a:rPr>
              <a:t>PDF</a:t>
            </a:r>
            <a:r>
              <a:rPr lang="en-US" dirty="0"/>
              <a:t> </a:t>
            </a:r>
            <a:r>
              <a:rPr lang="en-US" dirty="0" err="1"/>
              <a:t>3.4MB</a:t>
            </a:r>
            <a:r>
              <a:rPr lang="en-US" dirty="0"/>
              <a:t>) provides tips, examples, and practices on designing a public information and outreach campaign for work zones and offers a variety of strategies that can be used in a campaign.</a:t>
            </a:r>
          </a:p>
          <a:p>
            <a:r>
              <a:rPr lang="en-US" b="1" dirty="0"/>
              <a:t>Suggested Questions: </a:t>
            </a:r>
            <a:r>
              <a:rPr lang="en-US" dirty="0"/>
              <a:t>None</a:t>
            </a:r>
          </a:p>
          <a:p>
            <a:pPr eaLnBrk="1" hangingPunct="1"/>
            <a:r>
              <a:rPr lang="en-US" b="1" dirty="0"/>
              <a:t>Additional Information: </a:t>
            </a:r>
            <a:r>
              <a:rPr lang="en-US" dirty="0"/>
              <a:t>http://ops.fhwa.dot.gov/wz/info_and_outreach/index.htm</a:t>
            </a:r>
            <a:endParaRPr lang="en-US" i="1" dirty="0"/>
          </a:p>
          <a:p>
            <a:pPr eaLnBrk="1" hangingPunct="1"/>
            <a:r>
              <a:rPr lang="en-US" b="1" dirty="0"/>
              <a:t>Possible Problems: </a:t>
            </a:r>
            <a:r>
              <a:rPr lang="en-US" dirty="0"/>
              <a:t>None</a:t>
            </a:r>
          </a:p>
          <a:p>
            <a:endParaRPr lang="en-US" dirty="0"/>
          </a:p>
        </p:txBody>
      </p:sp>
      <p:sp>
        <p:nvSpPr>
          <p:cNvPr id="4" name="Slide Number Placeholder 3"/>
          <p:cNvSpPr>
            <a:spLocks noGrp="1"/>
          </p:cNvSpPr>
          <p:nvPr>
            <p:ph type="sldNum" sz="quarter" idx="5"/>
          </p:nvPr>
        </p:nvSpPr>
        <p:spPr/>
        <p:txBody>
          <a:bodyPr/>
          <a:lstStyle/>
          <a:p>
            <a:pPr>
              <a:defRPr/>
            </a:pPr>
            <a:fld id="{D3AA1005-96A5-4CE0-97A3-E1B7A70FFA11}" type="slidenum">
              <a:rPr lang="en-US" smtClean="0"/>
              <a:pPr>
                <a:defRPr/>
              </a:pPr>
              <a:t>6</a:t>
            </a:fld>
            <a:endParaRPr lang="en-US" dirty="0"/>
          </a:p>
        </p:txBody>
      </p:sp>
    </p:spTree>
    <p:extLst>
      <p:ext uri="{BB962C8B-B14F-4D97-AF65-F5344CB8AC3E}">
        <p14:creationId xmlns:p14="http://schemas.microsoft.com/office/powerpoint/2010/main" val="2300739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Public Information and Outreach</a:t>
            </a:r>
          </a:p>
          <a:p>
            <a:pPr eaLnBrk="1" hangingPunct="1"/>
            <a:r>
              <a:rPr lang="en-US" b="1" dirty="0"/>
              <a:t>Est. Presentation Time: </a:t>
            </a:r>
            <a:r>
              <a:rPr lang="en-US" dirty="0"/>
              <a:t>1 minute(s)</a:t>
            </a:r>
          </a:p>
          <a:p>
            <a:pPr eaLnBrk="1" hangingPunct="1"/>
            <a:r>
              <a:rPr lang="en-US" b="1" dirty="0"/>
              <a:t>Explanation of Cues/Builds: </a:t>
            </a:r>
            <a:r>
              <a:rPr lang="en-US" dirty="0"/>
              <a:t>None</a:t>
            </a:r>
          </a:p>
          <a:p>
            <a:r>
              <a:rPr lang="en-US" b="1" dirty="0"/>
              <a:t>Suggested Comments: </a:t>
            </a:r>
            <a:r>
              <a:rPr lang="en-US" dirty="0"/>
              <a:t> The Work Zone Public Information and Outreach Strategies Guide (</a:t>
            </a:r>
            <a:r>
              <a:rPr lang="en-US" dirty="0">
                <a:hlinkClick r:id="rId3" tooltip="Work Zone Public Information and Outreach Strategies (HTML)"/>
              </a:rPr>
              <a:t>HTML</a:t>
            </a:r>
            <a:r>
              <a:rPr lang="en-US" dirty="0"/>
              <a:t>, </a:t>
            </a:r>
            <a:r>
              <a:rPr lang="en-US" dirty="0">
                <a:hlinkClick r:id="rId4" tooltip="Work Zone Public Information and Outreach Strategies (PDF, 3.4MB)"/>
              </a:rPr>
              <a:t>PDF</a:t>
            </a:r>
            <a:r>
              <a:rPr lang="en-US" dirty="0"/>
              <a:t> </a:t>
            </a:r>
            <a:r>
              <a:rPr lang="en-US" dirty="0" err="1"/>
              <a:t>3.4MB</a:t>
            </a:r>
            <a:r>
              <a:rPr lang="en-US" dirty="0"/>
              <a:t>) provides tips, examples, and practices on designing a public information and outreach campaign for work zones and offers a variety of strategies that can be used in a campaign.</a:t>
            </a:r>
          </a:p>
          <a:p>
            <a:r>
              <a:rPr lang="en-US" b="1" dirty="0"/>
              <a:t>Suggested Questions: </a:t>
            </a:r>
            <a:r>
              <a:rPr lang="en-US" dirty="0"/>
              <a:t>None</a:t>
            </a:r>
          </a:p>
          <a:p>
            <a:pPr eaLnBrk="1" hangingPunct="1"/>
            <a:r>
              <a:rPr lang="en-US" b="1" dirty="0"/>
              <a:t>Additional Information: </a:t>
            </a:r>
            <a:r>
              <a:rPr lang="en-US" dirty="0"/>
              <a:t>http://ops.fhwa.dot.gov/wz/info_and_outreach/index.htm</a:t>
            </a:r>
            <a:endParaRPr lang="en-US" i="1" dirty="0"/>
          </a:p>
          <a:p>
            <a:pPr eaLnBrk="1" hangingPunct="1"/>
            <a:r>
              <a:rPr lang="en-US" b="1" dirty="0"/>
              <a:t>Possible Problems: </a:t>
            </a:r>
            <a:r>
              <a:rPr lang="en-US" dirty="0"/>
              <a:t>None</a:t>
            </a:r>
          </a:p>
          <a:p>
            <a:endParaRPr lang="en-US" dirty="0"/>
          </a:p>
        </p:txBody>
      </p:sp>
      <p:sp>
        <p:nvSpPr>
          <p:cNvPr id="4" name="Slide Number Placeholder 3"/>
          <p:cNvSpPr>
            <a:spLocks noGrp="1"/>
          </p:cNvSpPr>
          <p:nvPr>
            <p:ph type="sldNum" sz="quarter" idx="5"/>
          </p:nvPr>
        </p:nvSpPr>
        <p:spPr/>
        <p:txBody>
          <a:bodyPr/>
          <a:lstStyle/>
          <a:p>
            <a:pPr>
              <a:defRPr/>
            </a:pPr>
            <a:fld id="{D3AA1005-96A5-4CE0-97A3-E1B7A70FFA11}" type="slidenum">
              <a:rPr lang="en-US" smtClean="0"/>
              <a:pPr>
                <a:defRPr/>
              </a:pPr>
              <a:t>7</a:t>
            </a:fld>
            <a:endParaRPr lang="en-US" dirty="0"/>
          </a:p>
        </p:txBody>
      </p:sp>
    </p:spTree>
    <p:extLst>
      <p:ext uri="{BB962C8B-B14F-4D97-AF65-F5344CB8AC3E}">
        <p14:creationId xmlns:p14="http://schemas.microsoft.com/office/powerpoint/2010/main" val="2854023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pPr eaLnBrk="1" hangingPunct="1"/>
            <a:r>
              <a:rPr lang="en-US" b="1" dirty="0"/>
              <a:t>Key Message: </a:t>
            </a:r>
            <a:r>
              <a:rPr lang="en-US" dirty="0"/>
              <a:t>Discuss Public Information (P.I.) and Outreach Strategies</a:t>
            </a:r>
          </a:p>
          <a:p>
            <a:pPr eaLnBrk="1" hangingPunct="1"/>
            <a:r>
              <a:rPr lang="en-US" b="1" dirty="0"/>
              <a:t>Est. Presentation Time: </a:t>
            </a:r>
            <a:r>
              <a:rPr lang="en-US" dirty="0"/>
              <a:t>1-2 minute(s)</a:t>
            </a:r>
          </a:p>
          <a:p>
            <a:pPr eaLnBrk="1" hangingPunct="1"/>
            <a:r>
              <a:rPr lang="en-US" b="1" dirty="0"/>
              <a:t>Explanation of Cues/Builds: </a:t>
            </a:r>
            <a:r>
              <a:rPr lang="en-US" dirty="0"/>
              <a:t>Text box appears on click</a:t>
            </a:r>
          </a:p>
          <a:p>
            <a:r>
              <a:rPr lang="en-US" b="1" dirty="0"/>
              <a:t>Suggested Comments: </a:t>
            </a:r>
            <a:r>
              <a:rPr lang="en-US" dirty="0"/>
              <a:t> These are the “stakeholders”. </a:t>
            </a:r>
            <a:r>
              <a:rPr lang="en-US" dirty="0" err="1"/>
              <a:t>PI&amp;O</a:t>
            </a:r>
            <a:r>
              <a:rPr lang="en-US" dirty="0"/>
              <a:t> strategies help communicate information to these stakeholders. The more information they have the better decisions they will make. They will be informed about the work zone and how the work zone is affecting them. For example, truckers may choose an alternate route, or change their schedules. Private traveler information providers, such as AAA, can become partners to help disseminate the information.</a:t>
            </a:r>
          </a:p>
          <a:p>
            <a:r>
              <a:rPr lang="en-US" b="1" dirty="0"/>
              <a:t>Suggested Questions: </a:t>
            </a:r>
            <a:r>
              <a:rPr lang="en-US" dirty="0"/>
              <a:t>Who are the stakeholders? Who needs to know the </a:t>
            </a:r>
            <a:r>
              <a:rPr lang="en-US" dirty="0" err="1"/>
              <a:t>WZ</a:t>
            </a:r>
            <a:r>
              <a:rPr lang="en-US" dirty="0"/>
              <a:t> information? How do they benefit by knowing this information? They make better decisions, improving both the safety and mobility of the work zone.</a:t>
            </a:r>
          </a:p>
          <a:p>
            <a:pPr eaLnBrk="1" hangingPunct="1"/>
            <a:r>
              <a:rPr lang="en-US" b="1" dirty="0"/>
              <a:t>Additional Information: </a:t>
            </a:r>
            <a:r>
              <a:rPr lang="en-US" dirty="0"/>
              <a:t>http://ops.fhwa.dot.gov/wz/info_and_outreach/index.htm</a:t>
            </a:r>
            <a:endParaRPr lang="en-US" i="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4267583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r>
              <a:rPr lang="en-US" b="1" dirty="0"/>
              <a:t>Key Message: </a:t>
            </a:r>
            <a:r>
              <a:rPr lang="en-US" dirty="0"/>
              <a:t>Additional outreach techniques.</a:t>
            </a:r>
            <a:endParaRPr lang="en-US" b="1" dirty="0"/>
          </a:p>
          <a:p>
            <a:r>
              <a:rPr lang="en-US" b="1" dirty="0"/>
              <a:t>Est. Presentation Time: </a:t>
            </a:r>
            <a:r>
              <a:rPr lang="en-US" dirty="0"/>
              <a:t>1 minute</a:t>
            </a:r>
            <a:endParaRPr lang="en-US" b="1" dirty="0"/>
          </a:p>
          <a:p>
            <a:r>
              <a:rPr lang="en-US" b="1" dirty="0"/>
              <a:t>Explanation of Cues/Builds:</a:t>
            </a:r>
          </a:p>
          <a:p>
            <a:r>
              <a:rPr lang="en-US" b="1" dirty="0"/>
              <a:t>Suggested Comments: </a:t>
            </a:r>
            <a:r>
              <a:rPr lang="en-US" dirty="0"/>
              <a:t>Dedicated phone numbers can be posted on the project to keep drivers informed about the project’s progress and mayor traffic events planned for the future. However the line must be manned and takes a large amount of staff time if manned 24/7. Variable or changeable message signs are one of the most immediate techniques and we’ll discuss their use later in this lesson.</a:t>
            </a:r>
          </a:p>
          <a:p>
            <a:r>
              <a:rPr lang="en-US" b="1" dirty="0"/>
              <a:t>Suggested Questions: </a:t>
            </a:r>
            <a:r>
              <a:rPr lang="en-US" dirty="0"/>
              <a:t>Which of these techniques has been most effective in your agency?</a:t>
            </a:r>
            <a:endParaRPr lang="en-US" b="1" dirty="0"/>
          </a:p>
          <a:p>
            <a:r>
              <a:rPr lang="en-US" b="1" dirty="0"/>
              <a:t>Additional Information:</a:t>
            </a:r>
          </a:p>
          <a:p>
            <a:r>
              <a:rPr lang="en-US" b="1" dirty="0"/>
              <a:t>Possible Problems:</a:t>
            </a:r>
          </a:p>
          <a:p>
            <a:endParaRPr lang="en-US" dirty="0"/>
          </a:p>
          <a:p>
            <a:endParaRPr lang="en-US" dirty="0"/>
          </a:p>
        </p:txBody>
      </p:sp>
    </p:spTree>
    <p:extLst>
      <p:ext uri="{BB962C8B-B14F-4D97-AF65-F5344CB8AC3E}">
        <p14:creationId xmlns:p14="http://schemas.microsoft.com/office/powerpoint/2010/main" val="1839790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2288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5341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ext Placeholder 2"/>
          <p:cNvSpPr>
            <a:spLocks noGrp="1"/>
          </p:cNvSpPr>
          <p:nvPr>
            <p:ph type="body" sz="half" idx="1"/>
          </p:nvPr>
        </p:nvSpPr>
        <p:spPr>
          <a:xfrm>
            <a:off x="3810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able Placeholder 2"/>
          <p:cNvSpPr>
            <a:spLocks noGrp="1"/>
          </p:cNvSpPr>
          <p:nvPr>
            <p:ph type="tbl" idx="1"/>
          </p:nvPr>
        </p:nvSpPr>
        <p:spPr>
          <a:xfrm>
            <a:off x="381000" y="1828800"/>
            <a:ext cx="8458200" cy="43434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610600" cy="1325563"/>
          </a:xfrm>
        </p:spPr>
        <p:txBody>
          <a:bodyPr/>
          <a:lstStyle>
            <a:lvl1pPr algn="l">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0"/>
            <a:ext cx="8763000" cy="1325563"/>
          </a:xfrm>
          <a:prstGeom prst="rect">
            <a:avLst/>
          </a:prstGeom>
          <a:ln>
            <a:headEnd/>
            <a:tailEnd/>
          </a:ln>
        </p:spPr>
        <p:style>
          <a:lnRef idx="2">
            <a:schemeClr val="accent3"/>
          </a:lnRef>
          <a:fillRef idx="1">
            <a:schemeClr val="lt1"/>
          </a:fillRef>
          <a:effectRef idx="0">
            <a:schemeClr val="accent3"/>
          </a:effectRef>
          <a:fontRef idx="none"/>
        </p:style>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381000" y="1616229"/>
            <a:ext cx="8458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76" name="Picture 44" descr="Border 483"/>
          <p:cNvPicPr>
            <a:picLocks noChangeAspect="1" noChangeArrowheads="1"/>
          </p:cNvPicPr>
          <p:nvPr userDrawn="1"/>
        </p:nvPicPr>
        <p:blipFill>
          <a:blip r:embed="rId15"/>
          <a:srcRect/>
          <a:stretch>
            <a:fillRect/>
          </a:stretch>
        </p:blipFill>
        <p:spPr bwMode="auto">
          <a:xfrm>
            <a:off x="0" y="1447800"/>
            <a:ext cx="9144000" cy="309563"/>
          </a:xfrm>
          <a:prstGeom prst="rect">
            <a:avLst/>
          </a:prstGeom>
          <a:noFill/>
          <a:ln w="9525">
            <a:noFill/>
            <a:miter lim="800000"/>
            <a:headEnd/>
            <a:tailEnd/>
          </a:ln>
        </p:spPr>
      </p:pic>
      <p:pic>
        <p:nvPicPr>
          <p:cNvPr id="2" name="Picture 1"/>
          <p:cNvPicPr>
            <a:picLocks noChangeAspect="1"/>
          </p:cNvPicPr>
          <p:nvPr userDrawn="1"/>
        </p:nvPicPr>
        <p:blipFill>
          <a:blip r:embed="rId16"/>
          <a:stretch>
            <a:fillRect/>
          </a:stretch>
        </p:blipFill>
        <p:spPr>
          <a:xfrm>
            <a:off x="7315200" y="6149667"/>
            <a:ext cx="1524000" cy="385542"/>
          </a:xfrm>
          <a:prstGeom prst="rect">
            <a:avLst/>
          </a:prstGeom>
        </p:spPr>
      </p:pic>
      <p:sp>
        <p:nvSpPr>
          <p:cNvPr id="7" name="TextBox 6">
            <a:extLst>
              <a:ext uri="{FF2B5EF4-FFF2-40B4-BE49-F238E27FC236}">
                <a16:creationId xmlns:a16="http://schemas.microsoft.com/office/drawing/2014/main" id="{DEC548EA-0B80-460D-B1EA-FDB98549A393}"/>
              </a:ext>
            </a:extLst>
          </p:cNvPr>
          <p:cNvSpPr txBox="1"/>
          <p:nvPr userDrawn="1"/>
        </p:nvSpPr>
        <p:spPr>
          <a:xfrm>
            <a:off x="6087468" y="6222094"/>
            <a:ext cx="1079500" cy="338554"/>
          </a:xfrm>
          <a:prstGeom prst="rect">
            <a:avLst/>
          </a:prstGeom>
          <a:noFill/>
        </p:spPr>
        <p:txBody>
          <a:bodyPr wrap="square" rtlCol="0">
            <a:spAutoFit/>
          </a:bodyPr>
          <a:lstStyle/>
          <a:p>
            <a:pPr algn="r"/>
            <a:r>
              <a:rPr lang="en-US" sz="1600" dirty="0">
                <a:latin typeface="Arial" panose="020B0604020202020204" pitchFamily="34" charset="0"/>
                <a:cs typeface="Arial" panose="020B0604020202020204" pitchFamily="34" charset="0"/>
              </a:rPr>
              <a:t>3-</a:t>
            </a:r>
            <a:fld id="{1A673F19-6629-45D1-8D19-81BA6E1546A3}" type="slidenum">
              <a:rPr lang="en-US" sz="1600" smtClean="0">
                <a:latin typeface="Arial" panose="020B0604020202020204" pitchFamily="34" charset="0"/>
                <a:cs typeface="Arial" panose="020B0604020202020204" pitchFamily="34" charset="0"/>
              </a:rPr>
              <a:pPr algn="r"/>
              <a:t>‹#›</a:t>
            </a:fld>
            <a:endParaRPr lang="en-US" sz="1600" dirty="0">
              <a:latin typeface="Arial" panose="020B0604020202020204" pitchFamily="34" charset="0"/>
              <a:cs typeface="Arial" panose="020B0604020202020204" pitchFamily="34" charset="0"/>
            </a:endParaRPr>
          </a:p>
        </p:txBody>
      </p:sp>
      <p:pic>
        <p:nvPicPr>
          <p:cNvPr id="3" name="Picture 2" descr="ATSSA logo showing a cone within the A and safer roads save lives">
            <a:extLst>
              <a:ext uri="{FF2B5EF4-FFF2-40B4-BE49-F238E27FC236}">
                <a16:creationId xmlns:a16="http://schemas.microsoft.com/office/drawing/2014/main" id="{36D79AF2-FEF3-F270-B9C3-D77FD49972DE}"/>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789" r:id="rId1"/>
    <p:sldLayoutId id="2147483801"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Lst>
  <p:txStyles>
    <p:titleStyle>
      <a:lvl1pPr algn="l" rtl="0" eaLnBrk="0" fontAlgn="base" hangingPunct="0">
        <a:spcBef>
          <a:spcPct val="0"/>
        </a:spcBef>
        <a:spcAft>
          <a:spcPct val="0"/>
        </a:spcAft>
        <a:defRPr sz="36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p:titleStyle>
    <p:body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Work Zone Strategies</a:t>
            </a:r>
            <a:endParaRPr lang="en-US" sz="4000" b="1" dirty="0">
              <a:solidFill>
                <a:schemeClr val="bg1"/>
              </a:solidFill>
              <a:latin typeface="Arial" panose="020B0604020202020204" pitchFamily="34" charset="0"/>
              <a:ea typeface="+mj-ea"/>
              <a:cs typeface="+mj-cs"/>
            </a:endParaRPr>
          </a:p>
        </p:txBody>
      </p:sp>
      <p:sp>
        <p:nvSpPr>
          <p:cNvPr id="5" name="Rectangle 2" descr="3. Public Information &amp; Outreach Strategies">
            <a:extLst>
              <a:ext uri="{FF2B5EF4-FFF2-40B4-BE49-F238E27FC236}">
                <a16:creationId xmlns:a16="http://schemas.microsoft.com/office/drawing/2014/main" id="{1D5A2D45-23FE-4D74-A55C-555FCA4F4D85}"/>
              </a:ext>
            </a:extLst>
          </p:cNvPr>
          <p:cNvSpPr>
            <a:spLocks noGrp="1" noChangeArrowheads="1"/>
          </p:cNvSpPr>
          <p:nvPr>
            <p:ph type="title"/>
          </p:nvPr>
        </p:nvSpPr>
        <p:spPr>
          <a:xfrm>
            <a:off x="5257800" y="2019300"/>
            <a:ext cx="3886199" cy="2819400"/>
          </a:xfrm>
        </p:spPr>
        <p:txBody>
          <a:bodyPr/>
          <a:lstStyle/>
          <a:p>
            <a:pPr algn="ctr" eaLnBrk="1" hangingPunct="1">
              <a:defRPr/>
            </a:pPr>
            <a:r>
              <a:rPr lang="en-US" dirty="0"/>
              <a:t>3. Public Information &amp; Outreach Strategies</a:t>
            </a:r>
            <a:br>
              <a:rPr lang="en-US" sz="3600" dirty="0"/>
            </a:br>
            <a:endParaRPr lang="en-US" sz="3600" dirty="0"/>
          </a:p>
        </p:txBody>
      </p:sp>
      <p:pic>
        <p:nvPicPr>
          <p:cNvPr id="7" name="Picture 6" descr="Road Work Ahead sign near drums with vehicles stopped in traffic">
            <a:extLst>
              <a:ext uri="{FF2B5EF4-FFF2-40B4-BE49-F238E27FC236}">
                <a16:creationId xmlns:a16="http://schemas.microsoft.com/office/drawing/2014/main" id="{B1DBC8FA-7345-4375-850D-B48EFE9189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846" y="1848530"/>
            <a:ext cx="4824187" cy="3618140"/>
          </a:xfrm>
          <a:prstGeom prst="rect">
            <a:avLst/>
          </a:prstGeom>
        </p:spPr>
      </p:pic>
      <p:sp>
        <p:nvSpPr>
          <p:cNvPr id="2" name="TextBox 1" descr="https://patch.com/pennsylvania/northwhitehall/coplay-creek-road-closed-for-repairs_345b7cce">
            <a:extLst>
              <a:ext uri="{FF2B5EF4-FFF2-40B4-BE49-F238E27FC236}">
                <a16:creationId xmlns:a16="http://schemas.microsoft.com/office/drawing/2014/main" id="{5AEE7DA7-5DD6-9A73-53D3-B7F4297529DF}"/>
              </a:ext>
            </a:extLst>
          </p:cNvPr>
          <p:cNvSpPr txBox="1"/>
          <p:nvPr/>
        </p:nvSpPr>
        <p:spPr>
          <a:xfrm>
            <a:off x="459846" y="5489808"/>
            <a:ext cx="5257800" cy="200055"/>
          </a:xfrm>
          <a:prstGeom prst="rect">
            <a:avLst/>
          </a:prstGeom>
          <a:noFill/>
        </p:spPr>
        <p:txBody>
          <a:bodyPr wrap="square" rtlCol="0">
            <a:spAutoFit/>
          </a:bodyPr>
          <a:ls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a:lstStyle>
          <a:p>
            <a:r>
              <a:rPr lang="en-US" sz="700" dirty="0"/>
              <a:t>https://</a:t>
            </a:r>
            <a:r>
              <a:rPr lang="en-US" sz="700" dirty="0" err="1"/>
              <a:t>patch.com</a:t>
            </a:r>
            <a:r>
              <a:rPr lang="en-US" sz="700" dirty="0"/>
              <a:t>/</a:t>
            </a:r>
            <a:r>
              <a:rPr lang="en-US" sz="700" dirty="0" err="1"/>
              <a:t>pennsylvania</a:t>
            </a:r>
            <a:r>
              <a:rPr lang="en-US" sz="700" dirty="0"/>
              <a:t>/</a:t>
            </a:r>
            <a:r>
              <a:rPr lang="en-US" sz="700" dirty="0" err="1"/>
              <a:t>northwhitehall</a:t>
            </a:r>
            <a:r>
              <a:rPr lang="en-US" sz="700" dirty="0"/>
              <a:t>/coplay-creek-road-closed-for-repairs_345b7cce</a:t>
            </a:r>
          </a:p>
        </p:txBody>
      </p:sp>
    </p:spTree>
    <p:extLst>
      <p:ext uri="{BB962C8B-B14F-4D97-AF65-F5344CB8AC3E}">
        <p14:creationId xmlns:p14="http://schemas.microsoft.com/office/powerpoint/2010/main" val="390945937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a:t>PI&amp;O</a:t>
            </a:r>
            <a:r>
              <a:rPr lang="en-US" dirty="0"/>
              <a:t> Strategies Considerations</a:t>
            </a:r>
          </a:p>
        </p:txBody>
      </p:sp>
      <p:sp>
        <p:nvSpPr>
          <p:cNvPr id="9219" name="Content Placeholder 2"/>
          <p:cNvSpPr>
            <a:spLocks noGrp="1"/>
          </p:cNvSpPr>
          <p:nvPr>
            <p:ph idx="1"/>
          </p:nvPr>
        </p:nvSpPr>
        <p:spPr>
          <a:xfrm>
            <a:off x="248265" y="1066800"/>
            <a:ext cx="4171335" cy="4495800"/>
          </a:xfrm>
        </p:spPr>
        <p:txBody>
          <a:bodyPr/>
          <a:lstStyle/>
          <a:p>
            <a:pPr>
              <a:buFontTx/>
              <a:buNone/>
            </a:pPr>
            <a:endParaRPr lang="en-US" dirty="0"/>
          </a:p>
          <a:p>
            <a:r>
              <a:rPr lang="en-US" dirty="0"/>
              <a:t>To provide information to stakeholders before the project starts to make them aware of:</a:t>
            </a:r>
          </a:p>
          <a:p>
            <a:pPr lvl="1"/>
            <a:r>
              <a:rPr lang="en-US" dirty="0"/>
              <a:t>The expected work zone impacts and</a:t>
            </a:r>
          </a:p>
          <a:p>
            <a:pPr lvl="1"/>
            <a:r>
              <a:rPr lang="en-US" dirty="0"/>
              <a:t>The State's actions to mitigate these impacts</a:t>
            </a:r>
          </a:p>
          <a:p>
            <a:endParaRPr lang="en-US" dirty="0"/>
          </a:p>
          <a:p>
            <a:endParaRPr lang="en-US" dirty="0"/>
          </a:p>
        </p:txBody>
      </p:sp>
      <p:pic>
        <p:nvPicPr>
          <p:cNvPr id="5" name="Picture 5">
            <a:extLst>
              <a:ext uri="{FF2B5EF4-FFF2-40B4-BE49-F238E27FC236}">
                <a16:creationId xmlns:a16="http://schemas.microsoft.com/office/drawing/2014/main" id="{209A61C5-A944-4A18-A77D-883050A792A3}"/>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2019300"/>
            <a:ext cx="3592864" cy="2819400"/>
          </a:xfrm>
          <a:prstGeom prst="rect">
            <a:avLst/>
          </a:prstGeom>
          <a:noFill/>
          <a:extLst>
            <a:ext uri="{909E8E84-426E-40DD-AFC4-6F175D3DCCD1}">
              <a14:hiddenFill xmlns:a14="http://schemas.microsoft.com/office/drawing/2010/main">
                <a:solidFill>
                  <a:srgbClr val="FFFFFF"/>
                </a:solidFill>
              </a14:hiddenFill>
            </a:ext>
          </a:extLst>
        </p:spPr>
      </p:pic>
      <p:sp>
        <p:nvSpPr>
          <p:cNvPr id="3" name="Google Shape;74;p1">
            <a:extLst>
              <a:ext uri="{FF2B5EF4-FFF2-40B4-BE49-F238E27FC236}">
                <a16:creationId xmlns:a16="http://schemas.microsoft.com/office/drawing/2014/main" id="{E74E2905-CE91-7A0A-BA2D-9CEB11363123}"/>
              </a:ext>
            </a:extLst>
          </p:cNvPr>
          <p:cNvSpPr/>
          <p:nvPr/>
        </p:nvSpPr>
        <p:spPr>
          <a:xfrm>
            <a:off x="7543800" y="5021357"/>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427981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 y="228600"/>
            <a:ext cx="8610600" cy="1325563"/>
          </a:xfrm>
        </p:spPr>
        <p:txBody>
          <a:bodyPr/>
          <a:lstStyle/>
          <a:p>
            <a:pPr>
              <a:defRPr/>
            </a:pPr>
            <a:r>
              <a:rPr lang="en-US" dirty="0" err="1"/>
              <a:t>PI&amp;O</a:t>
            </a:r>
            <a:r>
              <a:rPr lang="en-US" dirty="0"/>
              <a:t> Strategies Considerations</a:t>
            </a:r>
          </a:p>
        </p:txBody>
      </p:sp>
      <p:sp>
        <p:nvSpPr>
          <p:cNvPr id="10243" name="Content Placeholder 2"/>
          <p:cNvSpPr>
            <a:spLocks noGrp="1"/>
          </p:cNvSpPr>
          <p:nvPr>
            <p:ph idx="1"/>
          </p:nvPr>
        </p:nvSpPr>
        <p:spPr>
          <a:xfrm>
            <a:off x="484239" y="1181100"/>
            <a:ext cx="7440561" cy="4838700"/>
          </a:xfrm>
        </p:spPr>
        <p:txBody>
          <a:bodyPr/>
          <a:lstStyle/>
          <a:p>
            <a:pPr>
              <a:buFontTx/>
              <a:buNone/>
            </a:pPr>
            <a:endParaRPr lang="en-US" dirty="0"/>
          </a:p>
          <a:p>
            <a:r>
              <a:rPr lang="en-US" dirty="0"/>
              <a:t>Inform the public on commuting alternatives</a:t>
            </a:r>
          </a:p>
          <a:p>
            <a:pPr lvl="1"/>
            <a:r>
              <a:rPr lang="en-US" dirty="0"/>
              <a:t>Alternate routes</a:t>
            </a:r>
          </a:p>
          <a:p>
            <a:pPr lvl="1"/>
            <a:r>
              <a:rPr lang="en-US" dirty="0"/>
              <a:t>Alternate modes</a:t>
            </a:r>
          </a:p>
          <a:p>
            <a:r>
              <a:rPr lang="en-US" dirty="0"/>
              <a:t>Provision of information on changing conditions on the project during implementation</a:t>
            </a:r>
          </a:p>
          <a:p>
            <a:endParaRPr lang="en-US" dirty="0"/>
          </a:p>
          <a:p>
            <a:endParaRPr lang="en-US" dirty="0"/>
          </a:p>
          <a:p>
            <a:endParaRPr lang="en-US" dirty="0"/>
          </a:p>
        </p:txBody>
      </p:sp>
    </p:spTree>
    <p:extLst>
      <p:ext uri="{BB962C8B-B14F-4D97-AF65-F5344CB8AC3E}">
        <p14:creationId xmlns:p14="http://schemas.microsoft.com/office/powerpoint/2010/main" val="414245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Campaigns</a:t>
            </a:r>
          </a:p>
        </p:txBody>
      </p:sp>
      <p:sp>
        <p:nvSpPr>
          <p:cNvPr id="11267" name="Content Placeholder 2"/>
          <p:cNvSpPr>
            <a:spLocks noGrp="1"/>
          </p:cNvSpPr>
          <p:nvPr>
            <p:ph idx="1"/>
          </p:nvPr>
        </p:nvSpPr>
        <p:spPr>
          <a:xfrm>
            <a:off x="550606" y="1371600"/>
            <a:ext cx="7069394" cy="4648200"/>
          </a:xfrm>
        </p:spPr>
        <p:txBody>
          <a:bodyPr/>
          <a:lstStyle/>
          <a:p>
            <a:r>
              <a:rPr lang="en-US" dirty="0"/>
              <a:t>A public information and outreach effort</a:t>
            </a:r>
          </a:p>
          <a:p>
            <a:r>
              <a:rPr lang="en-US" dirty="0"/>
              <a:t>Project-specific</a:t>
            </a:r>
          </a:p>
          <a:p>
            <a:r>
              <a:rPr lang="en-US" dirty="0"/>
              <a:t>Will have one or more "goals" that the agency is trying to achieve</a:t>
            </a:r>
          </a:p>
        </p:txBody>
      </p:sp>
    </p:spTree>
    <p:extLst>
      <p:ext uri="{BB962C8B-B14F-4D97-AF65-F5344CB8AC3E}">
        <p14:creationId xmlns:p14="http://schemas.microsoft.com/office/powerpoint/2010/main" val="1797641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8437"/>
            <a:ext cx="8610600" cy="1325563"/>
          </a:xfrm>
        </p:spPr>
        <p:txBody>
          <a:bodyPr/>
          <a:lstStyle/>
          <a:p>
            <a:pPr>
              <a:defRPr/>
            </a:pPr>
            <a:r>
              <a:rPr lang="en-US" dirty="0"/>
              <a:t>Campaigns generally include the following key steps:</a:t>
            </a:r>
          </a:p>
        </p:txBody>
      </p:sp>
      <p:sp>
        <p:nvSpPr>
          <p:cNvPr id="12291" name="Content Placeholder 2"/>
          <p:cNvSpPr>
            <a:spLocks noGrp="1"/>
          </p:cNvSpPr>
          <p:nvPr>
            <p:ph idx="1"/>
          </p:nvPr>
        </p:nvSpPr>
        <p:spPr>
          <a:xfrm>
            <a:off x="571500" y="1676400"/>
            <a:ext cx="8001000" cy="4343400"/>
          </a:xfrm>
        </p:spPr>
        <p:txBody>
          <a:bodyPr/>
          <a:lstStyle/>
          <a:p>
            <a:pPr marL="339725" indent="-339725">
              <a:buSzPct val="90000"/>
              <a:buFont typeface="Verdana" pitchFamily="34" charset="0"/>
              <a:buAutoNum type="arabicPeriod"/>
            </a:pPr>
            <a:r>
              <a:rPr lang="en-US" dirty="0"/>
              <a:t>Determine the appropriate size and nature</a:t>
            </a:r>
          </a:p>
          <a:p>
            <a:pPr marL="339725" indent="-339725">
              <a:buSzPct val="90000"/>
              <a:buFont typeface="Verdana" pitchFamily="34" charset="0"/>
              <a:buAutoNum type="arabicPeriod"/>
            </a:pPr>
            <a:r>
              <a:rPr lang="en-US" dirty="0"/>
              <a:t>Identify resources</a:t>
            </a:r>
          </a:p>
          <a:p>
            <a:pPr marL="339725" indent="-339725">
              <a:buSzPct val="90000"/>
              <a:buFont typeface="Verdana" pitchFamily="34" charset="0"/>
              <a:buAutoNum type="arabicPeriod"/>
            </a:pPr>
            <a:r>
              <a:rPr lang="en-US" dirty="0"/>
              <a:t>Identify partners</a:t>
            </a:r>
          </a:p>
        </p:txBody>
      </p:sp>
      <p:pic>
        <p:nvPicPr>
          <p:cNvPr id="12292" name="Picture 4" descr="Slow Down My Mommy Works Here sign"/>
          <p:cNvPicPr>
            <a:picLocks noChangeAspect="1" noChangeArrowheads="1"/>
          </p:cNvPicPr>
          <p:nvPr/>
        </p:nvPicPr>
        <p:blipFill>
          <a:blip r:embed="rId3" cstate="print"/>
          <a:srcRect l="52499" t="31000" r="25000" b="53000"/>
          <a:stretch>
            <a:fillRect/>
          </a:stretch>
        </p:blipFill>
        <p:spPr bwMode="auto">
          <a:xfrm>
            <a:off x="1828800" y="3429000"/>
            <a:ext cx="5486400" cy="24384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6ABD1D28-4E06-8F28-C25E-E1DE670AC26E}"/>
              </a:ext>
            </a:extLst>
          </p:cNvPr>
          <p:cNvSpPr/>
          <p:nvPr/>
        </p:nvSpPr>
        <p:spPr>
          <a:xfrm>
            <a:off x="5638800" y="5773619"/>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19672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Campaigns generally include the following key steps:</a:t>
            </a:r>
          </a:p>
        </p:txBody>
      </p:sp>
      <p:sp>
        <p:nvSpPr>
          <p:cNvPr id="13315" name="Content Placeholder 2"/>
          <p:cNvSpPr>
            <a:spLocks noGrp="1"/>
          </p:cNvSpPr>
          <p:nvPr>
            <p:ph idx="1"/>
          </p:nvPr>
        </p:nvSpPr>
        <p:spPr>
          <a:xfrm>
            <a:off x="609600" y="1828800"/>
            <a:ext cx="8229600" cy="4343400"/>
          </a:xfrm>
        </p:spPr>
        <p:txBody>
          <a:bodyPr/>
          <a:lstStyle/>
          <a:p>
            <a:pPr marL="514350" indent="-514350">
              <a:buSzPct val="90000"/>
              <a:buFont typeface="+mj-lt"/>
              <a:buAutoNum type="arabicPeriod" startAt="4"/>
              <a:defRPr/>
            </a:pPr>
            <a:r>
              <a:rPr lang="en-US" dirty="0"/>
              <a:t>Identify </a:t>
            </a:r>
            <a:r>
              <a:rPr lang="en-US" b="1" dirty="0"/>
              <a:t>target audiences</a:t>
            </a:r>
            <a:r>
              <a:rPr lang="en-US" dirty="0"/>
              <a:t> for the campaign</a:t>
            </a:r>
          </a:p>
          <a:p>
            <a:pPr marL="514350" indent="-514350">
              <a:buSzPct val="90000"/>
              <a:buFont typeface="+mj-lt"/>
              <a:buAutoNum type="arabicPeriod" startAt="4"/>
              <a:defRPr/>
            </a:pPr>
            <a:r>
              <a:rPr lang="en-US" dirty="0"/>
              <a:t>Develop the </a:t>
            </a:r>
            <a:r>
              <a:rPr lang="en-US" b="1" dirty="0"/>
              <a:t>message(s)</a:t>
            </a:r>
            <a:r>
              <a:rPr lang="en-US" dirty="0"/>
              <a:t> for the campaign</a:t>
            </a:r>
          </a:p>
          <a:p>
            <a:pPr marL="514350" indent="-514350">
              <a:buSzPct val="90000"/>
              <a:buFont typeface="+mj-lt"/>
              <a:buAutoNum type="arabicPeriod" startAt="4"/>
              <a:defRPr/>
            </a:pPr>
            <a:r>
              <a:rPr lang="en-US" dirty="0"/>
              <a:t>Determine </a:t>
            </a:r>
            <a:r>
              <a:rPr lang="en-US" b="1" dirty="0"/>
              <a:t>communication strategies</a:t>
            </a:r>
            <a:r>
              <a:rPr lang="en-US" dirty="0"/>
              <a:t> for disseminating the messages to the target audiences</a:t>
            </a:r>
          </a:p>
          <a:p>
            <a:pPr>
              <a:defRPr/>
            </a:pPr>
            <a:endParaRPr lang="en-US" dirty="0"/>
          </a:p>
        </p:txBody>
      </p:sp>
    </p:spTree>
    <p:extLst>
      <p:ext uri="{BB962C8B-B14F-4D97-AF65-F5344CB8AC3E}">
        <p14:creationId xmlns:p14="http://schemas.microsoft.com/office/powerpoint/2010/main" val="2273470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Campaigns generally include the following key steps:</a:t>
            </a:r>
          </a:p>
        </p:txBody>
      </p:sp>
      <p:sp>
        <p:nvSpPr>
          <p:cNvPr id="14339" name="Content Placeholder 2"/>
          <p:cNvSpPr>
            <a:spLocks noGrp="1"/>
          </p:cNvSpPr>
          <p:nvPr>
            <p:ph idx="1"/>
          </p:nvPr>
        </p:nvSpPr>
        <p:spPr>
          <a:xfrm>
            <a:off x="609600" y="1828800"/>
            <a:ext cx="8229600" cy="4343400"/>
          </a:xfrm>
        </p:spPr>
        <p:txBody>
          <a:bodyPr/>
          <a:lstStyle/>
          <a:p>
            <a:pPr marL="514350" indent="-514350">
              <a:buSzPct val="90000"/>
              <a:buFont typeface="+mj-lt"/>
              <a:buAutoNum type="arabicPeriod" startAt="7"/>
              <a:defRPr/>
            </a:pPr>
            <a:r>
              <a:rPr lang="en-US" dirty="0"/>
              <a:t>Determine </a:t>
            </a:r>
            <a:r>
              <a:rPr lang="en-US" b="1" dirty="0"/>
              <a:t>communication timing</a:t>
            </a:r>
            <a:r>
              <a:rPr lang="en-US" dirty="0"/>
              <a:t> for the campaign</a:t>
            </a:r>
          </a:p>
          <a:p>
            <a:pPr marL="514350" indent="-514350">
              <a:buSzPct val="90000"/>
              <a:buFont typeface="+mj-lt"/>
              <a:buAutoNum type="arabicPeriod" startAt="7"/>
              <a:defRPr/>
            </a:pPr>
            <a:r>
              <a:rPr lang="en-US" b="1" dirty="0"/>
              <a:t>Evaluate the effectiveness</a:t>
            </a:r>
            <a:r>
              <a:rPr lang="en-US" dirty="0"/>
              <a:t> of the campaign</a:t>
            </a:r>
          </a:p>
          <a:p>
            <a:pPr>
              <a:defRPr/>
            </a:pPr>
            <a:endParaRPr lang="en-US" dirty="0"/>
          </a:p>
        </p:txBody>
      </p:sp>
      <p:pic>
        <p:nvPicPr>
          <p:cNvPr id="14340" name="Picture 4">
            <a:extLst>
              <a:ext uri="{C183D7F6-B498-43B3-948B-1728B52AA6E4}">
                <adec:decorative xmlns:adec="http://schemas.microsoft.com/office/drawing/2017/decorative" val="1"/>
              </a:ext>
            </a:extLst>
          </p:cNvPr>
          <p:cNvPicPr>
            <a:picLocks noChangeAspect="1" noChangeArrowheads="1"/>
          </p:cNvPicPr>
          <p:nvPr/>
        </p:nvPicPr>
        <p:blipFill>
          <a:blip r:embed="rId3" cstate="print"/>
          <a:srcRect/>
          <a:stretch>
            <a:fillRect/>
          </a:stretch>
        </p:blipFill>
        <p:spPr bwMode="auto">
          <a:xfrm>
            <a:off x="1828800" y="3733800"/>
            <a:ext cx="5791200" cy="2087563"/>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D128886E-D8DA-B16F-BE91-3C8F641ADBC5}"/>
              </a:ext>
            </a:extLst>
          </p:cNvPr>
          <p:cNvSpPr/>
          <p:nvPr/>
        </p:nvSpPr>
        <p:spPr>
          <a:xfrm>
            <a:off x="5486400" y="5750600"/>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9374117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2573" y="381000"/>
            <a:ext cx="5791200" cy="1447800"/>
          </a:xfrm>
        </p:spPr>
        <p:txBody>
          <a:bodyPr/>
          <a:lstStyle/>
          <a:p>
            <a:pPr>
              <a:defRPr/>
            </a:pPr>
            <a:r>
              <a:rPr lang="en-US" dirty="0"/>
              <a:t>Why Develop &amp; Implement a </a:t>
            </a:r>
            <a:r>
              <a:rPr lang="en-US" dirty="0" err="1"/>
              <a:t>PI&amp;O</a:t>
            </a:r>
            <a:r>
              <a:rPr lang="en-US" dirty="0"/>
              <a:t> Campaign?</a:t>
            </a:r>
          </a:p>
        </p:txBody>
      </p:sp>
      <p:sp>
        <p:nvSpPr>
          <p:cNvPr id="15363" name="Content Placeholder 2"/>
          <p:cNvSpPr>
            <a:spLocks noGrp="1"/>
          </p:cNvSpPr>
          <p:nvPr>
            <p:ph idx="1"/>
          </p:nvPr>
        </p:nvSpPr>
        <p:spPr>
          <a:xfrm>
            <a:off x="3352800" y="2209800"/>
            <a:ext cx="5410200" cy="3733800"/>
          </a:xfrm>
        </p:spPr>
        <p:txBody>
          <a:bodyPr/>
          <a:lstStyle/>
          <a:p>
            <a:r>
              <a:rPr lang="en-US" dirty="0"/>
              <a:t>To mitigate the work zone’s impact on regional traffic on</a:t>
            </a:r>
          </a:p>
          <a:p>
            <a:pPr lvl="1"/>
            <a:r>
              <a:rPr lang="en-US" dirty="0"/>
              <a:t>Safety</a:t>
            </a:r>
          </a:p>
          <a:p>
            <a:pPr lvl="1"/>
            <a:r>
              <a:rPr lang="en-US" dirty="0"/>
              <a:t>Mobility</a:t>
            </a:r>
          </a:p>
          <a:p>
            <a:pPr lvl="1"/>
            <a:r>
              <a:rPr lang="en-US" dirty="0"/>
              <a:t>Travelers’ satisfaction</a:t>
            </a:r>
          </a:p>
        </p:txBody>
      </p:sp>
      <p:pic>
        <p:nvPicPr>
          <p:cNvPr id="15364" name="Picture 2" descr="Lane Closings Bottlenecks and Upcoming Events booklet cover"/>
          <p:cNvPicPr>
            <a:picLocks noChangeAspect="1" noChangeArrowheads="1"/>
          </p:cNvPicPr>
          <p:nvPr/>
        </p:nvPicPr>
        <p:blipFill>
          <a:blip r:embed="rId3" cstate="print"/>
          <a:srcRect/>
          <a:stretch>
            <a:fillRect/>
          </a:stretch>
        </p:blipFill>
        <p:spPr bwMode="auto">
          <a:xfrm>
            <a:off x="685800" y="381000"/>
            <a:ext cx="2240029" cy="51054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60F1068F-6208-E5B2-40CB-CEA5E2613AEA}"/>
              </a:ext>
            </a:extLst>
          </p:cNvPr>
          <p:cNvSpPr/>
          <p:nvPr/>
        </p:nvSpPr>
        <p:spPr>
          <a:xfrm>
            <a:off x="1143000" y="5512676"/>
            <a:ext cx="20574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I-95 Corridor Coalition</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8693561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186372"/>
            <a:ext cx="8610600" cy="1325563"/>
          </a:xfrm>
        </p:spPr>
        <p:txBody>
          <a:bodyPr/>
          <a:lstStyle/>
          <a:p>
            <a:pPr>
              <a:defRPr/>
            </a:pPr>
            <a:r>
              <a:rPr lang="en-US" dirty="0"/>
              <a:t>Develop Campaign Message(s)</a:t>
            </a:r>
          </a:p>
        </p:txBody>
      </p:sp>
      <p:sp>
        <p:nvSpPr>
          <p:cNvPr id="16387" name="Content Placeholder 2"/>
          <p:cNvSpPr>
            <a:spLocks noGrp="1"/>
          </p:cNvSpPr>
          <p:nvPr>
            <p:ph idx="1"/>
          </p:nvPr>
        </p:nvSpPr>
        <p:spPr>
          <a:xfrm>
            <a:off x="533400" y="1550035"/>
            <a:ext cx="8077200" cy="4343400"/>
          </a:xfrm>
        </p:spPr>
        <p:txBody>
          <a:bodyPr/>
          <a:lstStyle/>
          <a:p>
            <a:r>
              <a:rPr lang="en-US" dirty="0"/>
              <a:t>Generally incorporate three messages:</a:t>
            </a:r>
          </a:p>
          <a:p>
            <a:pPr lvl="1"/>
            <a:r>
              <a:rPr lang="en-US" dirty="0"/>
              <a:t>Safety first</a:t>
            </a:r>
          </a:p>
          <a:p>
            <a:pPr lvl="1"/>
            <a:r>
              <a:rPr lang="en-US" dirty="0"/>
              <a:t>Plan ahead to minimize delay</a:t>
            </a:r>
          </a:p>
          <a:p>
            <a:pPr lvl="1"/>
            <a:r>
              <a:rPr lang="en-US" dirty="0"/>
              <a:t>We care</a:t>
            </a:r>
          </a:p>
          <a:p>
            <a:pPr lvl="1"/>
            <a:endParaRPr lang="en-US" dirty="0"/>
          </a:p>
        </p:txBody>
      </p:sp>
    </p:spTree>
    <p:extLst>
      <p:ext uri="{BB962C8B-B14F-4D97-AF65-F5344CB8AC3E}">
        <p14:creationId xmlns:p14="http://schemas.microsoft.com/office/powerpoint/2010/main" val="1209698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FCC01-6F12-41C5-B1D1-342D9598E5CD}"/>
              </a:ext>
            </a:extLst>
          </p:cNvPr>
          <p:cNvSpPr>
            <a:spLocks noGrp="1"/>
          </p:cNvSpPr>
          <p:nvPr>
            <p:ph type="title"/>
          </p:nvPr>
        </p:nvSpPr>
        <p:spPr/>
        <p:txBody>
          <a:bodyPr/>
          <a:lstStyle/>
          <a:p>
            <a:r>
              <a:rPr lang="en-US" dirty="0"/>
              <a:t>Example of Driving Tips</a:t>
            </a:r>
          </a:p>
        </p:txBody>
      </p:sp>
      <p:sp>
        <p:nvSpPr>
          <p:cNvPr id="3" name="Content Placeholder 2">
            <a:extLst>
              <a:ext uri="{FF2B5EF4-FFF2-40B4-BE49-F238E27FC236}">
                <a16:creationId xmlns:a16="http://schemas.microsoft.com/office/drawing/2014/main" id="{0E4CAD34-4BCC-439A-AD17-FF788C29C85D}"/>
              </a:ext>
            </a:extLst>
          </p:cNvPr>
          <p:cNvSpPr>
            <a:spLocks noGrp="1"/>
          </p:cNvSpPr>
          <p:nvPr>
            <p:ph idx="1"/>
          </p:nvPr>
        </p:nvSpPr>
        <p:spPr>
          <a:xfrm>
            <a:off x="533400" y="1325563"/>
            <a:ext cx="8585200" cy="4634066"/>
          </a:xfrm>
        </p:spPr>
        <p:txBody>
          <a:bodyPr/>
          <a:lstStyle/>
          <a:p>
            <a:r>
              <a:rPr lang="en-US" dirty="0"/>
              <a:t>Adhere to posted speed limits.</a:t>
            </a:r>
          </a:p>
          <a:p>
            <a:r>
              <a:rPr lang="en-US" dirty="0"/>
              <a:t>Pay attention</a:t>
            </a:r>
          </a:p>
          <a:p>
            <a:r>
              <a:rPr lang="en-US" dirty="0"/>
              <a:t>Use proper turn signals for lane changes</a:t>
            </a:r>
          </a:p>
          <a:p>
            <a:r>
              <a:rPr lang="en-US" dirty="0"/>
              <a:t>Do not weave in and out of traffic</a:t>
            </a:r>
          </a:p>
          <a:p>
            <a:r>
              <a:rPr lang="en-US" dirty="0"/>
              <a:t>Keep a safe distance from the car ahead</a:t>
            </a:r>
          </a:p>
          <a:p>
            <a:endParaRPr lang="en-US" dirty="0"/>
          </a:p>
        </p:txBody>
      </p:sp>
      <p:pic>
        <p:nvPicPr>
          <p:cNvPr id="4" name="Picture 3" descr="Example of Driving Tip Sign saying stay focused when traveling through work zones, and avoid all distractions">
            <a:extLst>
              <a:ext uri="{FF2B5EF4-FFF2-40B4-BE49-F238E27FC236}">
                <a16:creationId xmlns:a16="http://schemas.microsoft.com/office/drawing/2014/main" id="{D0D76E62-DFCC-4C13-8473-0E9AEEA70031}"/>
              </a:ext>
            </a:extLst>
          </p:cNvPr>
          <p:cNvPicPr>
            <a:picLocks noChangeAspect="1"/>
          </p:cNvPicPr>
          <p:nvPr/>
        </p:nvPicPr>
        <p:blipFill>
          <a:blip r:embed="rId3"/>
          <a:stretch>
            <a:fillRect/>
          </a:stretch>
        </p:blipFill>
        <p:spPr>
          <a:xfrm>
            <a:off x="1600200" y="3962400"/>
            <a:ext cx="4876800" cy="2552192"/>
          </a:xfrm>
          <a:prstGeom prst="rect">
            <a:avLst/>
          </a:prstGeom>
        </p:spPr>
      </p:pic>
      <p:sp>
        <p:nvSpPr>
          <p:cNvPr id="8" name="Google Shape;74;p1">
            <a:extLst>
              <a:ext uri="{FF2B5EF4-FFF2-40B4-BE49-F238E27FC236}">
                <a16:creationId xmlns:a16="http://schemas.microsoft.com/office/drawing/2014/main" id="{3BD36835-2144-34F3-6967-BDF2439CD39A}"/>
              </a:ext>
            </a:extLst>
          </p:cNvPr>
          <p:cNvSpPr/>
          <p:nvPr/>
        </p:nvSpPr>
        <p:spPr>
          <a:xfrm>
            <a:off x="6934200" y="5409346"/>
            <a:ext cx="14478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Virginia 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8036414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FCC01-6F12-41C5-B1D1-342D9598E5CD}"/>
              </a:ext>
            </a:extLst>
          </p:cNvPr>
          <p:cNvSpPr>
            <a:spLocks noGrp="1"/>
          </p:cNvSpPr>
          <p:nvPr>
            <p:ph type="title"/>
          </p:nvPr>
        </p:nvSpPr>
        <p:spPr/>
        <p:txBody>
          <a:bodyPr/>
          <a:lstStyle/>
          <a:p>
            <a:r>
              <a:rPr lang="en-US" dirty="0"/>
              <a:t>Example of Driving Tips (cont.)</a:t>
            </a:r>
          </a:p>
        </p:txBody>
      </p:sp>
      <p:sp>
        <p:nvSpPr>
          <p:cNvPr id="3" name="Content Placeholder 2">
            <a:extLst>
              <a:ext uri="{FF2B5EF4-FFF2-40B4-BE49-F238E27FC236}">
                <a16:creationId xmlns:a16="http://schemas.microsoft.com/office/drawing/2014/main" id="{0E4CAD34-4BCC-439A-AD17-FF788C29C85D}"/>
              </a:ext>
            </a:extLst>
          </p:cNvPr>
          <p:cNvSpPr>
            <a:spLocks noGrp="1"/>
          </p:cNvSpPr>
          <p:nvPr>
            <p:ph idx="1"/>
          </p:nvPr>
        </p:nvSpPr>
        <p:spPr>
          <a:xfrm>
            <a:off x="508000" y="1325563"/>
            <a:ext cx="7924800" cy="4634066"/>
          </a:xfrm>
        </p:spPr>
        <p:txBody>
          <a:bodyPr/>
          <a:lstStyle/>
          <a:p>
            <a:r>
              <a:rPr lang="en-US" dirty="0"/>
              <a:t>Minimize distractions such as using cellular telephones</a:t>
            </a:r>
          </a:p>
          <a:p>
            <a:r>
              <a:rPr lang="en-US" dirty="0"/>
              <a:t>As always, buckle up</a:t>
            </a:r>
          </a:p>
          <a:p>
            <a:r>
              <a:rPr lang="en-US" dirty="0"/>
              <a:t>For your safety and the safety of others, watch for lane/ramp closures and detour signs</a:t>
            </a:r>
          </a:p>
          <a:p>
            <a:r>
              <a:rPr lang="en-US" dirty="0"/>
              <a:t>Continue to pay attention to work zone signs, even when the work is long-term or widespread</a:t>
            </a:r>
          </a:p>
          <a:p>
            <a:r>
              <a:rPr lang="en-US" dirty="0"/>
              <a:t>Remain calm</a:t>
            </a:r>
          </a:p>
        </p:txBody>
      </p:sp>
    </p:spTree>
    <p:extLst>
      <p:ext uri="{BB962C8B-B14F-4D97-AF65-F5344CB8AC3E}">
        <p14:creationId xmlns:p14="http://schemas.microsoft.com/office/powerpoint/2010/main" val="4250265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381000" y="0"/>
            <a:ext cx="8763000" cy="1371600"/>
          </a:xfrm>
        </p:spPr>
        <p:txBody>
          <a:bodyPr/>
          <a:lstStyle/>
          <a:p>
            <a:pPr>
              <a:defRPr/>
            </a:pPr>
            <a:r>
              <a:rPr lang="en-US"/>
              <a:t>Module Objectives </a:t>
            </a:r>
            <a:endParaRPr lang="en-US" dirty="0"/>
          </a:p>
        </p:txBody>
      </p:sp>
      <p:sp>
        <p:nvSpPr>
          <p:cNvPr id="4099" name="Rectangle 3"/>
          <p:cNvSpPr>
            <a:spLocks noGrp="1" noChangeArrowheads="1"/>
          </p:cNvSpPr>
          <p:nvPr>
            <p:ph type="body" idx="1"/>
          </p:nvPr>
        </p:nvSpPr>
        <p:spPr>
          <a:xfrm>
            <a:off x="609600" y="1371600"/>
            <a:ext cx="7848600" cy="4343400"/>
          </a:xfrm>
          <a:noFill/>
        </p:spPr>
        <p:txBody>
          <a:bodyPr/>
          <a:lstStyle/>
          <a:p>
            <a:pPr>
              <a:spcBef>
                <a:spcPct val="50000"/>
              </a:spcBef>
            </a:pPr>
            <a:r>
              <a:rPr lang="en-US" dirty="0"/>
              <a:t>Discuss public information and outreach (</a:t>
            </a:r>
            <a:r>
              <a:rPr lang="en-US" dirty="0" err="1"/>
              <a:t>PI&amp;O</a:t>
            </a:r>
            <a:r>
              <a:rPr lang="en-US" dirty="0"/>
              <a:t>) strategies</a:t>
            </a:r>
          </a:p>
          <a:p>
            <a:pPr>
              <a:spcBef>
                <a:spcPct val="50000"/>
              </a:spcBef>
            </a:pPr>
            <a:r>
              <a:rPr lang="en-US" dirty="0"/>
              <a:t>Discuss typical steps involved in public information and outreach campaigns </a:t>
            </a:r>
          </a:p>
          <a:p>
            <a:endParaRPr lang="en-US" dirty="0"/>
          </a:p>
          <a:p>
            <a:pPr lvl="2">
              <a:spcBef>
                <a:spcPct val="50000"/>
              </a:spcBef>
              <a:buFontTx/>
              <a:buNone/>
            </a:pPr>
            <a:endParaRPr lang="en-US" dirty="0"/>
          </a:p>
        </p:txBody>
      </p:sp>
    </p:spTree>
    <p:extLst>
      <p:ext uri="{BB962C8B-B14F-4D97-AF65-F5344CB8AC3E}">
        <p14:creationId xmlns:p14="http://schemas.microsoft.com/office/powerpoint/2010/main" val="182487640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Safety First Example</a:t>
            </a:r>
          </a:p>
        </p:txBody>
      </p:sp>
      <p:sp>
        <p:nvSpPr>
          <p:cNvPr id="17411" name="Content Placeholder 2"/>
          <p:cNvSpPr>
            <a:spLocks noGrp="1"/>
          </p:cNvSpPr>
          <p:nvPr>
            <p:ph idx="1"/>
          </p:nvPr>
        </p:nvSpPr>
        <p:spPr>
          <a:xfrm>
            <a:off x="342900" y="1371600"/>
            <a:ext cx="8458200" cy="4343400"/>
          </a:xfrm>
        </p:spPr>
        <p:txBody>
          <a:bodyPr/>
          <a:lstStyle/>
          <a:p>
            <a:r>
              <a:rPr lang="en-US" dirty="0"/>
              <a:t>PennDOT began using the </a:t>
            </a:r>
            <a:r>
              <a:rPr lang="en-US" b="1" i="1" dirty="0"/>
              <a:t>"Slow Down, My [parental unit] Works Here" </a:t>
            </a:r>
            <a:r>
              <a:rPr lang="en-US" dirty="0"/>
              <a:t>in the early </a:t>
            </a:r>
            <a:r>
              <a:rPr lang="en-US" dirty="0" err="1"/>
              <a:t>2000s</a:t>
            </a:r>
            <a:endParaRPr lang="en-US" dirty="0"/>
          </a:p>
        </p:txBody>
      </p:sp>
      <p:pic>
        <p:nvPicPr>
          <p:cNvPr id="17412" name="Picture 4" descr="Safety Example&#10;Slow Down My Mommy Works Here sign"/>
          <p:cNvPicPr>
            <a:picLocks noChangeAspect="1" noChangeArrowheads="1"/>
          </p:cNvPicPr>
          <p:nvPr/>
        </p:nvPicPr>
        <p:blipFill>
          <a:blip r:embed="rId3" cstate="print"/>
          <a:srcRect l="52499" t="31000" r="25000" b="53000"/>
          <a:stretch>
            <a:fillRect/>
          </a:stretch>
        </p:blipFill>
        <p:spPr bwMode="auto">
          <a:xfrm>
            <a:off x="914400" y="2786779"/>
            <a:ext cx="6686550" cy="29718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8AEBC599-3619-07EB-DF95-23E54F9FC70E}"/>
              </a:ext>
            </a:extLst>
          </p:cNvPr>
          <p:cNvSpPr/>
          <p:nvPr/>
        </p:nvSpPr>
        <p:spPr>
          <a:xfrm>
            <a:off x="5867400" y="5639975"/>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0205469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ist of example ways to communicate work zone information such as project web sites, email alerts, radio, maps, video, billboards, 511, press kit, and rest-stop tray liners">
            <a:extLst>
              <a:ext uri="{FF2B5EF4-FFF2-40B4-BE49-F238E27FC236}">
                <a16:creationId xmlns:a16="http://schemas.microsoft.com/office/drawing/2014/main" id="{641ABA98-72CE-4483-BD35-2397477E2813}"/>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0" y="76200"/>
            <a:ext cx="9065172" cy="4919579"/>
          </a:xfrm>
          <a:prstGeom prst="rect">
            <a:avLst/>
          </a:prstGeom>
        </p:spPr>
      </p:pic>
      <p:sp>
        <p:nvSpPr>
          <p:cNvPr id="9" name="Title 1">
            <a:extLst>
              <a:ext uri="{FF2B5EF4-FFF2-40B4-BE49-F238E27FC236}">
                <a16:creationId xmlns:a16="http://schemas.microsoft.com/office/drawing/2014/main" id="{338647E8-3D86-48E8-96C4-EBCE5AD37B99}"/>
              </a:ext>
            </a:extLst>
          </p:cNvPr>
          <p:cNvSpPr>
            <a:spLocks noGrp="1"/>
          </p:cNvSpPr>
          <p:nvPr>
            <p:ph type="title"/>
          </p:nvPr>
        </p:nvSpPr>
        <p:spPr>
          <a:xfrm>
            <a:off x="227286" y="5181601"/>
            <a:ext cx="8837886" cy="304800"/>
          </a:xfrm>
        </p:spPr>
        <p:txBody>
          <a:bodyPr/>
          <a:lstStyle/>
          <a:p>
            <a:r>
              <a:rPr lang="en-US" sz="1800" dirty="0"/>
              <a:t>Source: FHWA Work Zone Public Information and Outreach Strategies Guide</a:t>
            </a:r>
          </a:p>
        </p:txBody>
      </p:sp>
    </p:spTree>
    <p:extLst>
      <p:ext uri="{BB962C8B-B14F-4D97-AF65-F5344CB8AC3E}">
        <p14:creationId xmlns:p14="http://schemas.microsoft.com/office/powerpoint/2010/main" val="32715406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Which one to Use?</a:t>
            </a:r>
          </a:p>
        </p:txBody>
      </p:sp>
      <p:sp>
        <p:nvSpPr>
          <p:cNvPr id="22531" name="Content Placeholder 2"/>
          <p:cNvSpPr>
            <a:spLocks noGrp="1"/>
          </p:cNvSpPr>
          <p:nvPr>
            <p:ph idx="1"/>
          </p:nvPr>
        </p:nvSpPr>
        <p:spPr>
          <a:xfrm>
            <a:off x="533400" y="1325563"/>
            <a:ext cx="7315200" cy="4618037"/>
          </a:xfrm>
        </p:spPr>
        <p:txBody>
          <a:bodyPr/>
          <a:lstStyle/>
          <a:p>
            <a:r>
              <a:rPr lang="en-US" dirty="0"/>
              <a:t>A combination may make sense</a:t>
            </a:r>
          </a:p>
          <a:p>
            <a:r>
              <a:rPr lang="en-US" dirty="0"/>
              <a:t>Consider your audience</a:t>
            </a:r>
          </a:p>
          <a:p>
            <a:r>
              <a:rPr lang="en-US" dirty="0"/>
              <a:t>Consider duration of the work zone activity</a:t>
            </a:r>
          </a:p>
          <a:p>
            <a:r>
              <a:rPr lang="en-US" dirty="0"/>
              <a:t>Ensure that a consistent message is used throughout</a:t>
            </a:r>
          </a:p>
        </p:txBody>
      </p:sp>
    </p:spTree>
    <p:extLst>
      <p:ext uri="{BB962C8B-B14F-4D97-AF65-F5344CB8AC3E}">
        <p14:creationId xmlns:p14="http://schemas.microsoft.com/office/powerpoint/2010/main" val="33240590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Examples</a:t>
            </a:r>
          </a:p>
        </p:txBody>
      </p:sp>
      <p:sp>
        <p:nvSpPr>
          <p:cNvPr id="23555" name="Content Placeholder 2"/>
          <p:cNvSpPr>
            <a:spLocks noGrp="1"/>
          </p:cNvSpPr>
          <p:nvPr>
            <p:ph idx="1"/>
          </p:nvPr>
        </p:nvSpPr>
        <p:spPr>
          <a:xfrm>
            <a:off x="4648200" y="1676400"/>
            <a:ext cx="4191000" cy="4572000"/>
          </a:xfrm>
        </p:spPr>
        <p:txBody>
          <a:bodyPr/>
          <a:lstStyle/>
          <a:p>
            <a:r>
              <a:rPr lang="en-US" dirty="0"/>
              <a:t>Iowa DOT distributed Business Survival Kits with a booklet </a:t>
            </a:r>
            <a:r>
              <a:rPr lang="en-US" b="1" i="1" dirty="0"/>
              <a:t>"Tips and Tactics for Continued Success During I-235 Reconstruction," </a:t>
            </a:r>
            <a:r>
              <a:rPr lang="en-US" dirty="0"/>
              <a:t>a survival video, and other materials</a:t>
            </a:r>
          </a:p>
        </p:txBody>
      </p:sp>
      <p:pic>
        <p:nvPicPr>
          <p:cNvPr id="23556" name="Picture 2" descr="IOWA DOT Business Survival Kits Image with red bag and toy car and folder"/>
          <p:cNvPicPr>
            <a:picLocks noChangeAspect="1" noChangeArrowheads="1"/>
          </p:cNvPicPr>
          <p:nvPr/>
        </p:nvPicPr>
        <p:blipFill>
          <a:blip r:embed="rId3" cstate="print"/>
          <a:srcRect/>
          <a:stretch>
            <a:fillRect/>
          </a:stretch>
        </p:blipFill>
        <p:spPr bwMode="auto">
          <a:xfrm>
            <a:off x="533400" y="1905000"/>
            <a:ext cx="3846513" cy="25146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BCE66677-B15E-044B-BF23-382228890E8A}"/>
              </a:ext>
            </a:extLst>
          </p:cNvPr>
          <p:cNvSpPr/>
          <p:nvPr/>
        </p:nvSpPr>
        <p:spPr>
          <a:xfrm>
            <a:off x="3276601" y="4572000"/>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Iowa 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9188283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Examples</a:t>
            </a:r>
          </a:p>
        </p:txBody>
      </p:sp>
      <p:sp>
        <p:nvSpPr>
          <p:cNvPr id="24579" name="Content Placeholder 2"/>
          <p:cNvSpPr>
            <a:spLocks noGrp="1"/>
          </p:cNvSpPr>
          <p:nvPr>
            <p:ph idx="1"/>
          </p:nvPr>
        </p:nvSpPr>
        <p:spPr>
          <a:xfrm>
            <a:off x="4267200" y="1676400"/>
            <a:ext cx="4428920" cy="4876800"/>
          </a:xfrm>
        </p:spPr>
        <p:txBody>
          <a:bodyPr/>
          <a:lstStyle/>
          <a:p>
            <a:r>
              <a:rPr lang="en-US" dirty="0"/>
              <a:t>Illinois </a:t>
            </a:r>
            <a:r>
              <a:rPr lang="en-US" dirty="0" err="1"/>
              <a:t>DOT’s</a:t>
            </a:r>
            <a:r>
              <a:rPr lang="en-US" dirty="0"/>
              <a:t> </a:t>
            </a:r>
            <a:r>
              <a:rPr lang="en-US" b="1" i="1" dirty="0"/>
              <a:t>"Jack Hammer" </a:t>
            </a:r>
            <a:r>
              <a:rPr lang="en-US" dirty="0"/>
              <a:t>used to </a:t>
            </a:r>
            <a:r>
              <a:rPr lang="en-US" i="1" dirty="0"/>
              <a:t>"inform children of the construction and to instruct them to remind adults to drive safely and slowly while in a work zone."</a:t>
            </a:r>
          </a:p>
        </p:txBody>
      </p:sp>
      <p:pic>
        <p:nvPicPr>
          <p:cNvPr id="24580" name="Picture 2" descr="Illinois DOT Jack Hammer picture showing person dressed as worker character with yellow hardhat"/>
          <p:cNvPicPr>
            <a:picLocks noChangeAspect="1" noChangeArrowheads="1"/>
          </p:cNvPicPr>
          <p:nvPr/>
        </p:nvPicPr>
        <p:blipFill>
          <a:blip r:embed="rId3" cstate="print"/>
          <a:srcRect l="27429" r="17714"/>
          <a:stretch>
            <a:fillRect/>
          </a:stretch>
        </p:blipFill>
        <p:spPr bwMode="auto">
          <a:xfrm>
            <a:off x="447880" y="1325563"/>
            <a:ext cx="3546475" cy="42672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6FB325A2-BD32-EA15-7EC0-680FCD59E8CE}"/>
              </a:ext>
            </a:extLst>
          </p:cNvPr>
          <p:cNvSpPr/>
          <p:nvPr/>
        </p:nvSpPr>
        <p:spPr>
          <a:xfrm>
            <a:off x="2667000" y="5715000"/>
            <a:ext cx="1463778"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Illinois 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pic>
        <p:nvPicPr>
          <p:cNvPr id="4" name="Picture 2" descr="Illinois DOT Jack Hammer picture">
            <a:extLst>
              <a:ext uri="{FF2B5EF4-FFF2-40B4-BE49-F238E27FC236}">
                <a16:creationId xmlns:a16="http://schemas.microsoft.com/office/drawing/2014/main" id="{9728FEC4-36DD-A216-ED9A-52275E4DF306}"/>
              </a:ext>
            </a:extLst>
          </p:cNvPr>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artisticBlur/>
                    </a14:imgEffect>
                  </a14:imgLayer>
                </a14:imgProps>
              </a:ext>
            </a:extLst>
          </a:blip>
          <a:srcRect l="36858" t="51786" r="56070" b="35714"/>
          <a:stretch/>
        </p:blipFill>
        <p:spPr bwMode="auto">
          <a:xfrm>
            <a:off x="1066799" y="3505200"/>
            <a:ext cx="457201" cy="533400"/>
          </a:xfrm>
          <a:prstGeom prst="rect">
            <a:avLst/>
          </a:prstGeom>
          <a:noFill/>
          <a:ln w="9525">
            <a:noFill/>
            <a:miter lim="800000"/>
            <a:headEnd/>
            <a:tailEnd/>
          </a:ln>
        </p:spPr>
      </p:pic>
    </p:spTree>
    <p:extLst>
      <p:ext uri="{BB962C8B-B14F-4D97-AF65-F5344CB8AC3E}">
        <p14:creationId xmlns:p14="http://schemas.microsoft.com/office/powerpoint/2010/main" val="37321557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09BD4-C531-4A38-A45D-D3FA60DAE2A9}"/>
              </a:ext>
            </a:extLst>
          </p:cNvPr>
          <p:cNvSpPr>
            <a:spLocks noGrp="1"/>
          </p:cNvSpPr>
          <p:nvPr>
            <p:ph type="title"/>
          </p:nvPr>
        </p:nvSpPr>
        <p:spPr/>
        <p:txBody>
          <a:bodyPr/>
          <a:lstStyle/>
          <a:p>
            <a:r>
              <a:rPr lang="en-US" dirty="0"/>
              <a:t>Alternate Routes</a:t>
            </a:r>
          </a:p>
        </p:txBody>
      </p:sp>
      <p:sp>
        <p:nvSpPr>
          <p:cNvPr id="3" name="Content Placeholder 2">
            <a:extLst>
              <a:ext uri="{FF2B5EF4-FFF2-40B4-BE49-F238E27FC236}">
                <a16:creationId xmlns:a16="http://schemas.microsoft.com/office/drawing/2014/main" id="{D7DFB58D-CFBE-4772-AC8E-AA121E737306}"/>
              </a:ext>
            </a:extLst>
          </p:cNvPr>
          <p:cNvSpPr>
            <a:spLocks noGrp="1"/>
          </p:cNvSpPr>
          <p:nvPr>
            <p:ph idx="1"/>
          </p:nvPr>
        </p:nvSpPr>
        <p:spPr>
          <a:xfrm>
            <a:off x="381000" y="1616229"/>
            <a:ext cx="4191000" cy="4343400"/>
          </a:xfrm>
        </p:spPr>
        <p:txBody>
          <a:bodyPr/>
          <a:lstStyle/>
          <a:p>
            <a:r>
              <a:rPr lang="en-US" kern="1200" dirty="0"/>
              <a:t>Need to be devised and communicated to travelers</a:t>
            </a:r>
          </a:p>
          <a:p>
            <a:r>
              <a:rPr lang="en-US" kern="1200" dirty="0"/>
              <a:t>may be different depending on the type of driver (local, long distance, commercial drivers) and timing</a:t>
            </a:r>
            <a:endParaRPr lang="en-US" dirty="0"/>
          </a:p>
        </p:txBody>
      </p:sp>
      <p:pic>
        <p:nvPicPr>
          <p:cNvPr id="5" name="Picture 4">
            <a:extLst>
              <a:ext uri="{FF2B5EF4-FFF2-40B4-BE49-F238E27FC236}">
                <a16:creationId xmlns:a16="http://schemas.microsoft.com/office/drawing/2014/main" id="{D6032D1D-A236-481C-A57D-777ADAE626F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662700" y="1616229"/>
            <a:ext cx="3710365" cy="3717771"/>
          </a:xfrm>
          <a:prstGeom prst="rect">
            <a:avLst/>
          </a:prstGeom>
        </p:spPr>
      </p:pic>
      <p:sp>
        <p:nvSpPr>
          <p:cNvPr id="4" name="Google Shape;74;p1">
            <a:extLst>
              <a:ext uri="{FF2B5EF4-FFF2-40B4-BE49-F238E27FC236}">
                <a16:creationId xmlns:a16="http://schemas.microsoft.com/office/drawing/2014/main" id="{48CE4D8A-0D4A-5258-E1AF-63B3CB80D2A4}"/>
              </a:ext>
            </a:extLst>
          </p:cNvPr>
          <p:cNvSpPr/>
          <p:nvPr/>
        </p:nvSpPr>
        <p:spPr>
          <a:xfrm>
            <a:off x="7162800" y="5331372"/>
            <a:ext cx="1463778"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3987492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09BD4-C531-4A38-A45D-D3FA60DAE2A9}"/>
              </a:ext>
            </a:extLst>
          </p:cNvPr>
          <p:cNvSpPr>
            <a:spLocks noGrp="1"/>
          </p:cNvSpPr>
          <p:nvPr>
            <p:ph type="title"/>
          </p:nvPr>
        </p:nvSpPr>
        <p:spPr/>
        <p:txBody>
          <a:bodyPr/>
          <a:lstStyle/>
          <a:p>
            <a:r>
              <a:rPr lang="en-US" dirty="0"/>
              <a:t>Alternate Route Messages</a:t>
            </a:r>
          </a:p>
        </p:txBody>
      </p:sp>
      <p:sp>
        <p:nvSpPr>
          <p:cNvPr id="3" name="Content Placeholder 2">
            <a:extLst>
              <a:ext uri="{FF2B5EF4-FFF2-40B4-BE49-F238E27FC236}">
                <a16:creationId xmlns:a16="http://schemas.microsoft.com/office/drawing/2014/main" id="{D7DFB58D-CFBE-4772-AC8E-AA121E737306}"/>
              </a:ext>
            </a:extLst>
          </p:cNvPr>
          <p:cNvSpPr>
            <a:spLocks noGrp="1"/>
          </p:cNvSpPr>
          <p:nvPr>
            <p:ph idx="1"/>
          </p:nvPr>
        </p:nvSpPr>
        <p:spPr>
          <a:xfrm>
            <a:off x="228600" y="1143000"/>
            <a:ext cx="4648200" cy="4643592"/>
          </a:xfrm>
        </p:spPr>
        <p:txBody>
          <a:bodyPr/>
          <a:lstStyle/>
          <a:p>
            <a:r>
              <a:rPr lang="en-US" kern="1200" dirty="0"/>
              <a:t>Essential when construction involves shutting down an entire route</a:t>
            </a:r>
          </a:p>
          <a:p>
            <a:r>
              <a:rPr lang="en-US" kern="1200" dirty="0"/>
              <a:t>Examples</a:t>
            </a:r>
          </a:p>
          <a:p>
            <a:pPr lvl="1"/>
            <a:r>
              <a:rPr lang="en-US" kern="1200" dirty="0"/>
              <a:t>Handing out alternate route maps</a:t>
            </a:r>
          </a:p>
          <a:p>
            <a:pPr lvl="1"/>
            <a:r>
              <a:rPr lang="en-US" kern="1200" dirty="0"/>
              <a:t>Providing information in</a:t>
            </a:r>
          </a:p>
          <a:p>
            <a:pPr lvl="2"/>
            <a:r>
              <a:rPr lang="en-US" kern="1200" dirty="0"/>
              <a:t>Flyers</a:t>
            </a:r>
          </a:p>
          <a:p>
            <a:pPr lvl="2"/>
            <a:r>
              <a:rPr lang="en-US" kern="1200" dirty="0"/>
              <a:t>Brochures, or</a:t>
            </a:r>
          </a:p>
          <a:p>
            <a:pPr lvl="2"/>
            <a:r>
              <a:rPr lang="en-US" kern="1200" dirty="0"/>
              <a:t>Other handouts</a:t>
            </a:r>
          </a:p>
          <a:p>
            <a:endParaRPr lang="en-US" dirty="0"/>
          </a:p>
        </p:txBody>
      </p:sp>
      <p:pic>
        <p:nvPicPr>
          <p:cNvPr id="6" name="Picture 5" descr="Map of the i-65 Construction Project">
            <a:extLst>
              <a:ext uri="{FF2B5EF4-FFF2-40B4-BE49-F238E27FC236}">
                <a16:creationId xmlns:a16="http://schemas.microsoft.com/office/drawing/2014/main" id="{8388DC45-5A8E-44B7-B0D4-EE95E583A40D}"/>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4876800" y="1905000"/>
            <a:ext cx="3546517" cy="2516110"/>
          </a:xfrm>
          <a:prstGeom prst="rect">
            <a:avLst/>
          </a:prstGeom>
        </p:spPr>
      </p:pic>
      <p:sp>
        <p:nvSpPr>
          <p:cNvPr id="4" name="Google Shape;74;p1">
            <a:extLst>
              <a:ext uri="{FF2B5EF4-FFF2-40B4-BE49-F238E27FC236}">
                <a16:creationId xmlns:a16="http://schemas.microsoft.com/office/drawing/2014/main" id="{697ADD5A-9711-1283-6C39-14603A27DC9C}"/>
              </a:ext>
            </a:extLst>
          </p:cNvPr>
          <p:cNvSpPr/>
          <p:nvPr/>
        </p:nvSpPr>
        <p:spPr>
          <a:xfrm>
            <a:off x="7315200" y="4495800"/>
            <a:ext cx="1463778"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0402370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09F04-DC59-4EE8-9037-C5DB7C7F0674}"/>
              </a:ext>
            </a:extLst>
          </p:cNvPr>
          <p:cNvSpPr>
            <a:spLocks noGrp="1"/>
          </p:cNvSpPr>
          <p:nvPr>
            <p:ph type="title"/>
          </p:nvPr>
        </p:nvSpPr>
        <p:spPr>
          <a:xfrm>
            <a:off x="182730" y="152400"/>
            <a:ext cx="8610600" cy="1325563"/>
          </a:xfrm>
        </p:spPr>
        <p:txBody>
          <a:bodyPr/>
          <a:lstStyle/>
          <a:p>
            <a:r>
              <a:rPr lang="en-US" sz="2400" dirty="0"/>
              <a:t>California </a:t>
            </a:r>
            <a:r>
              <a:rPr lang="en-US" sz="2400" dirty="0" err="1"/>
              <a:t>DOT’s</a:t>
            </a:r>
            <a:r>
              <a:rPr lang="en-US" sz="2400" dirty="0"/>
              <a:t> Central Freeway Replacement Project:</a:t>
            </a:r>
            <a:br>
              <a:rPr lang="en-US" dirty="0"/>
            </a:br>
            <a:r>
              <a:rPr lang="en-US" dirty="0"/>
              <a:t>What Did the Public Notice?</a:t>
            </a:r>
          </a:p>
        </p:txBody>
      </p:sp>
      <p:sp>
        <p:nvSpPr>
          <p:cNvPr id="4" name="Title 1">
            <a:extLst>
              <a:ext uri="{FF2B5EF4-FFF2-40B4-BE49-F238E27FC236}">
                <a16:creationId xmlns:a16="http://schemas.microsoft.com/office/drawing/2014/main" id="{7796F74F-4E43-4A54-ACE1-7B63CCD875BA}"/>
              </a:ext>
            </a:extLst>
          </p:cNvPr>
          <p:cNvSpPr txBox="1">
            <a:spLocks/>
          </p:cNvSpPr>
          <p:nvPr/>
        </p:nvSpPr>
        <p:spPr bwMode="auto">
          <a:xfrm>
            <a:off x="200891" y="5486400"/>
            <a:ext cx="8610600" cy="473229"/>
          </a:xfrm>
          <a:prstGeom prst="rect">
            <a:avLst/>
          </a:prstGeom>
          <a:solidFill>
            <a:schemeClr val="lt1"/>
          </a:solidFill>
          <a:ln w="25400" cap="flat" cmpd="sng" algn="ctr">
            <a:solidFill>
              <a:schemeClr val="accent3"/>
            </a:solidFill>
            <a:prstDash val="solid"/>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6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a:lstStyle>
          <a:p>
            <a:r>
              <a:rPr lang="en-US" sz="2000" kern="0" dirty="0"/>
              <a:t>Source: </a:t>
            </a:r>
            <a:r>
              <a:rPr lang="en-US" sz="2000" dirty="0"/>
              <a:t>California Department of Transportation</a:t>
            </a:r>
            <a:endParaRPr lang="en-US" sz="2000" kern="0" dirty="0"/>
          </a:p>
        </p:txBody>
      </p:sp>
      <p:sp>
        <p:nvSpPr>
          <p:cNvPr id="6" name="Content Placeholder 2">
            <a:extLst>
              <a:ext uri="{FF2B5EF4-FFF2-40B4-BE49-F238E27FC236}">
                <a16:creationId xmlns:a16="http://schemas.microsoft.com/office/drawing/2014/main" id="{2D567A48-B733-401F-A523-A58F8FCC3C23}"/>
              </a:ext>
            </a:extLst>
          </p:cNvPr>
          <p:cNvSpPr>
            <a:spLocks noGrp="1"/>
          </p:cNvSpPr>
          <p:nvPr>
            <p:ph idx="1"/>
          </p:nvPr>
        </p:nvSpPr>
        <p:spPr>
          <a:xfrm>
            <a:off x="365460" y="1600200"/>
            <a:ext cx="8245140" cy="4643592"/>
          </a:xfrm>
        </p:spPr>
        <p:txBody>
          <a:bodyPr/>
          <a:lstStyle/>
          <a:p>
            <a:r>
              <a:rPr lang="en-US" kern="1200" dirty="0"/>
              <a:t>Most effective</a:t>
            </a:r>
          </a:p>
          <a:p>
            <a:pPr lvl="1"/>
            <a:r>
              <a:rPr lang="en-US" kern="1200" dirty="0"/>
              <a:t>Mass media outlets</a:t>
            </a:r>
          </a:p>
          <a:p>
            <a:pPr lvl="2"/>
            <a:r>
              <a:rPr lang="en-US" kern="1200" dirty="0"/>
              <a:t>Websites, News</a:t>
            </a:r>
          </a:p>
          <a:p>
            <a:pPr lvl="1"/>
            <a:r>
              <a:rPr lang="en-US" kern="1200" dirty="0"/>
              <a:t>Freeway signs</a:t>
            </a:r>
          </a:p>
          <a:p>
            <a:r>
              <a:rPr lang="en-US" dirty="0"/>
              <a:t>Least effective</a:t>
            </a:r>
          </a:p>
          <a:p>
            <a:pPr lvl="1"/>
            <a:r>
              <a:rPr lang="en-US" dirty="0"/>
              <a:t>Public meetings</a:t>
            </a:r>
          </a:p>
          <a:p>
            <a:pPr lvl="1"/>
            <a:r>
              <a:rPr lang="en-US" dirty="0"/>
              <a:t>Banners and flyers</a:t>
            </a:r>
          </a:p>
        </p:txBody>
      </p:sp>
    </p:spTree>
    <p:extLst>
      <p:ext uri="{BB962C8B-B14F-4D97-AF65-F5344CB8AC3E}">
        <p14:creationId xmlns:p14="http://schemas.microsoft.com/office/powerpoint/2010/main" val="33440299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r chart of california DOT's central freeway replacement project - what did the public notice? With newspaper articles most noticed and public meetings the least noticed from survey of respondents">
            <a:extLst>
              <a:ext uri="{FF2B5EF4-FFF2-40B4-BE49-F238E27FC236}">
                <a16:creationId xmlns:a16="http://schemas.microsoft.com/office/drawing/2014/main" id="{0D2D4184-2531-44BC-B984-160AB088A149}"/>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21380" y="0"/>
            <a:ext cx="9122620" cy="6820593"/>
          </a:xfrm>
          <a:prstGeom prst="rect">
            <a:avLst/>
          </a:prstGeom>
        </p:spPr>
      </p:pic>
      <p:sp>
        <p:nvSpPr>
          <p:cNvPr id="2" name="Google Shape;74;p1">
            <a:extLst>
              <a:ext uri="{FF2B5EF4-FFF2-40B4-BE49-F238E27FC236}">
                <a16:creationId xmlns:a16="http://schemas.microsoft.com/office/drawing/2014/main" id="{D69277C1-E236-33CD-71E3-0637A5DF2AB5}"/>
              </a:ext>
            </a:extLst>
          </p:cNvPr>
          <p:cNvSpPr/>
          <p:nvPr/>
        </p:nvSpPr>
        <p:spPr>
          <a:xfrm>
            <a:off x="7543800" y="5105400"/>
            <a:ext cx="1463778"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Source: Caltrans</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694804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559420" y="228600"/>
            <a:ext cx="8610600" cy="1325563"/>
          </a:xfrm>
        </p:spPr>
        <p:txBody>
          <a:bodyPr/>
          <a:lstStyle/>
          <a:p>
            <a:pPr>
              <a:defRPr/>
            </a:pPr>
            <a:r>
              <a:rPr lang="en-US" dirty="0"/>
              <a:t>Knowledge Check</a:t>
            </a:r>
          </a:p>
        </p:txBody>
      </p:sp>
      <p:sp>
        <p:nvSpPr>
          <p:cNvPr id="25603" name="Rectangle 3"/>
          <p:cNvSpPr>
            <a:spLocks noGrp="1" noChangeArrowheads="1"/>
          </p:cNvSpPr>
          <p:nvPr>
            <p:ph type="body" idx="1"/>
          </p:nvPr>
        </p:nvSpPr>
        <p:spPr>
          <a:xfrm>
            <a:off x="457200" y="1828800"/>
            <a:ext cx="8229600" cy="4419600"/>
          </a:xfrm>
        </p:spPr>
        <p:txBody>
          <a:bodyPr/>
          <a:lstStyle/>
          <a:p>
            <a:r>
              <a:rPr lang="en-US" dirty="0"/>
              <a:t>Why develop and implement a public information and outreach campaign?</a:t>
            </a:r>
          </a:p>
          <a:p>
            <a:r>
              <a:rPr lang="en-US" dirty="0"/>
              <a:t>Name 3 public information strategies</a:t>
            </a:r>
          </a:p>
          <a:p>
            <a:r>
              <a:rPr lang="en-US" dirty="0"/>
              <a:t>Which three messages are typically incorporated in work zone campaigns?</a:t>
            </a:r>
          </a:p>
          <a:p>
            <a:endParaRPr lang="en-US" dirty="0"/>
          </a:p>
          <a:p>
            <a:endParaRPr lang="en-US" dirty="0"/>
          </a:p>
        </p:txBody>
      </p:sp>
    </p:spTree>
    <p:extLst>
      <p:ext uri="{BB962C8B-B14F-4D97-AF65-F5344CB8AC3E}">
        <p14:creationId xmlns:p14="http://schemas.microsoft.com/office/powerpoint/2010/main" val="3831187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Red umbrella with TMP on it and PI&amp;O below to the right">
            <a:extLst>
              <a:ext uri="{C183D7F6-B498-43B3-948B-1728B52AA6E4}">
                <adec:decorative xmlns:adec="http://schemas.microsoft.com/office/drawing/2017/decorative" val="0"/>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152400"/>
            <a:ext cx="9144000" cy="7010400"/>
          </a:xfrm>
          <a:prstGeom prst="rect">
            <a:avLst/>
          </a:prstGeom>
          <a:noFill/>
          <a:ln w="9525">
            <a:noFill/>
            <a:miter lim="800000"/>
            <a:headEnd/>
            <a:tailEnd/>
          </a:ln>
        </p:spPr>
      </p:pic>
      <p:sp>
        <p:nvSpPr>
          <p:cNvPr id="5123" name="TextBox 5"/>
          <p:cNvSpPr txBox="1">
            <a:spLocks noChangeArrowheads="1"/>
          </p:cNvSpPr>
          <p:nvPr/>
        </p:nvSpPr>
        <p:spPr bwMode="auto">
          <a:xfrm>
            <a:off x="3810000" y="949325"/>
            <a:ext cx="1936750" cy="1108075"/>
          </a:xfrm>
          <a:prstGeom prst="rect">
            <a:avLst/>
          </a:prstGeom>
          <a:noFill/>
          <a:ln w="9525">
            <a:noFill/>
            <a:miter lim="800000"/>
            <a:headEnd/>
            <a:tailEnd/>
          </a:ln>
        </p:spPr>
        <p:txBody>
          <a:bodyPr wrap="none">
            <a:spAutoFit/>
          </a:bodyPr>
          <a:lstStyle/>
          <a:p>
            <a:r>
              <a:rPr lang="en-US" sz="6600" b="1" dirty="0">
                <a:solidFill>
                  <a:srgbClr val="FFFF00"/>
                </a:solidFill>
                <a:latin typeface="Leelawadee" pitchFamily="34" charset="-34"/>
                <a:cs typeface="Leelawadee" pitchFamily="34" charset="-34"/>
              </a:rPr>
              <a:t>TMP</a:t>
            </a:r>
          </a:p>
        </p:txBody>
      </p:sp>
      <p:sp>
        <p:nvSpPr>
          <p:cNvPr id="9" name="Oval 8"/>
          <p:cNvSpPr/>
          <p:nvPr/>
        </p:nvSpPr>
        <p:spPr>
          <a:xfrm>
            <a:off x="4953000" y="3124200"/>
            <a:ext cx="3429000" cy="13716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0" b="1" dirty="0" err="1">
                <a:solidFill>
                  <a:srgbClr val="C00000"/>
                </a:solidFill>
                <a:latin typeface="Calibri" pitchFamily="34" charset="0"/>
              </a:rPr>
              <a:t>PI&amp;O</a:t>
            </a:r>
            <a:endParaRPr lang="en-US" sz="8000" b="1" dirty="0">
              <a:solidFill>
                <a:srgbClr val="C00000"/>
              </a:solidFill>
              <a:latin typeface="Calibri" pitchFamily="34" charset="0"/>
            </a:endParaRPr>
          </a:p>
        </p:txBody>
      </p:sp>
      <p:sp>
        <p:nvSpPr>
          <p:cNvPr id="2" name="TextBox 1">
            <a:extLst>
              <a:ext uri="{FF2B5EF4-FFF2-40B4-BE49-F238E27FC236}">
                <a16:creationId xmlns:a16="http://schemas.microsoft.com/office/drawing/2014/main" id="{711077D0-BADA-1209-F256-37EBE1779EA0}"/>
              </a:ext>
            </a:extLst>
          </p:cNvPr>
          <p:cNvSpPr txBox="1"/>
          <p:nvPr/>
        </p:nvSpPr>
        <p:spPr>
          <a:xfrm>
            <a:off x="1905000" y="6248400"/>
            <a:ext cx="4627266" cy="215444"/>
          </a:xfrm>
          <a:prstGeom prst="rect">
            <a:avLst/>
          </a:prstGeom>
          <a:noFill/>
        </p:spPr>
        <p:txBody>
          <a:bodyPr wrap="square">
            <a:spAutoFit/>
          </a:bodyPr>
          <a:lstStyle/>
          <a:p>
            <a:r>
              <a:rPr lang="en-US" sz="800" dirty="0"/>
              <a:t>Umbrella image: https://www.pinterest.com/pin/452471093788604008/</a:t>
            </a:r>
          </a:p>
        </p:txBody>
      </p:sp>
    </p:spTree>
    <p:extLst>
      <p:ext uri="{BB962C8B-B14F-4D97-AF65-F5344CB8AC3E}">
        <p14:creationId xmlns:p14="http://schemas.microsoft.com/office/powerpoint/2010/main" val="2081495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4277534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Public Information</a:t>
            </a:r>
          </a:p>
        </p:txBody>
      </p:sp>
      <p:sp>
        <p:nvSpPr>
          <p:cNvPr id="6147" name="Content Placeholder 2"/>
          <p:cNvSpPr>
            <a:spLocks noGrp="1"/>
          </p:cNvSpPr>
          <p:nvPr>
            <p:ph idx="1"/>
          </p:nvPr>
        </p:nvSpPr>
        <p:spPr>
          <a:xfrm>
            <a:off x="533400" y="1367907"/>
            <a:ext cx="3924301" cy="4343400"/>
          </a:xfrm>
        </p:spPr>
        <p:txBody>
          <a:bodyPr/>
          <a:lstStyle/>
          <a:p>
            <a:r>
              <a:rPr lang="en-US" dirty="0"/>
              <a:t>The process of making groups and individuals aware of:</a:t>
            </a:r>
          </a:p>
          <a:p>
            <a:pPr lvl="1"/>
            <a:r>
              <a:rPr lang="en-US" dirty="0"/>
              <a:t>Work zones, &amp; their impacts</a:t>
            </a:r>
          </a:p>
          <a:p>
            <a:pPr lvl="1"/>
            <a:r>
              <a:rPr lang="en-US" dirty="0"/>
              <a:t>Possible mitigation strategies</a:t>
            </a:r>
          </a:p>
        </p:txBody>
      </p:sp>
      <p:pic>
        <p:nvPicPr>
          <p:cNvPr id="6148" name="Picture 2">
            <a:extLst>
              <a:ext uri="{C183D7F6-B498-43B3-948B-1728B52AA6E4}">
                <adec:decorative xmlns:adec="http://schemas.microsoft.com/office/drawing/2017/decorative" val="1"/>
              </a:ext>
            </a:extLst>
          </p:cNvPr>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4686301" y="1367907"/>
            <a:ext cx="3810000" cy="38100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8A425E6F-4ACF-B892-6ED2-181F3D21914C}"/>
              </a:ext>
            </a:extLst>
          </p:cNvPr>
          <p:cNvSpPr/>
          <p:nvPr/>
        </p:nvSpPr>
        <p:spPr>
          <a:xfrm>
            <a:off x="7010400" y="4907012"/>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713935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Public Outreach</a:t>
            </a:r>
          </a:p>
        </p:txBody>
      </p:sp>
      <p:sp>
        <p:nvSpPr>
          <p:cNvPr id="7171" name="Content Placeholder 2"/>
          <p:cNvSpPr>
            <a:spLocks noGrp="1"/>
          </p:cNvSpPr>
          <p:nvPr>
            <p:ph idx="1"/>
          </p:nvPr>
        </p:nvSpPr>
        <p:spPr>
          <a:xfrm>
            <a:off x="685800" y="1828800"/>
            <a:ext cx="8077200" cy="4343400"/>
          </a:xfrm>
        </p:spPr>
        <p:txBody>
          <a:bodyPr/>
          <a:lstStyle/>
          <a:p>
            <a:r>
              <a:rPr lang="en-US"/>
              <a:t>A </a:t>
            </a:r>
            <a:r>
              <a:rPr lang="en-US" b="1" i="1"/>
              <a:t>process of communication </a:t>
            </a:r>
            <a:r>
              <a:rPr lang="en-US"/>
              <a:t>so stakeholders can make decisions about the work zone</a:t>
            </a:r>
          </a:p>
        </p:txBody>
      </p:sp>
      <p:pic>
        <p:nvPicPr>
          <p:cNvPr id="7172" name="Picture 2" descr="GDOT Public Outreach website Search Engine"/>
          <p:cNvPicPr>
            <a:picLocks noChangeAspect="1" noChangeArrowheads="1"/>
          </p:cNvPicPr>
          <p:nvPr/>
        </p:nvPicPr>
        <p:blipFill>
          <a:blip r:embed="rId3" cstate="print"/>
          <a:srcRect b="83290"/>
          <a:stretch>
            <a:fillRect/>
          </a:stretch>
        </p:blipFill>
        <p:spPr bwMode="auto">
          <a:xfrm>
            <a:off x="914400" y="3581400"/>
            <a:ext cx="7315200" cy="12192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E608F952-5470-3B96-AC27-B03879E7731E}"/>
              </a:ext>
            </a:extLst>
          </p:cNvPr>
          <p:cNvSpPr/>
          <p:nvPr/>
        </p:nvSpPr>
        <p:spPr>
          <a:xfrm>
            <a:off x="6781800" y="4953000"/>
            <a:ext cx="14478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Georgia 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939271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6523A-8BB9-45DB-AE6C-A709DAC7E41A}"/>
              </a:ext>
            </a:extLst>
          </p:cNvPr>
          <p:cNvSpPr>
            <a:spLocks noGrp="1"/>
          </p:cNvSpPr>
          <p:nvPr>
            <p:ph type="title"/>
          </p:nvPr>
        </p:nvSpPr>
        <p:spPr>
          <a:xfrm>
            <a:off x="410497" y="235589"/>
            <a:ext cx="8610600" cy="1325563"/>
          </a:xfrm>
        </p:spPr>
        <p:txBody>
          <a:bodyPr/>
          <a:lstStyle/>
          <a:p>
            <a:r>
              <a:rPr lang="en-US" dirty="0"/>
              <a:t>Public Information and Outreach Strategies</a:t>
            </a:r>
          </a:p>
        </p:txBody>
      </p:sp>
      <p:sp>
        <p:nvSpPr>
          <p:cNvPr id="3" name="Content Placeholder 2">
            <a:extLst>
              <a:ext uri="{FF2B5EF4-FFF2-40B4-BE49-F238E27FC236}">
                <a16:creationId xmlns:a16="http://schemas.microsoft.com/office/drawing/2014/main" id="{E053DF83-B371-4851-A031-174026B88BBB}"/>
              </a:ext>
            </a:extLst>
          </p:cNvPr>
          <p:cNvSpPr>
            <a:spLocks noGrp="1"/>
          </p:cNvSpPr>
          <p:nvPr>
            <p:ph idx="1"/>
          </p:nvPr>
        </p:nvSpPr>
        <p:spPr>
          <a:xfrm>
            <a:off x="381000" y="1616229"/>
            <a:ext cx="3657600" cy="4343400"/>
          </a:xfrm>
        </p:spPr>
        <p:txBody>
          <a:bodyPr/>
          <a:lstStyle/>
          <a:p>
            <a:r>
              <a:rPr lang="en-US" dirty="0"/>
              <a:t>Can occur at both</a:t>
            </a:r>
          </a:p>
          <a:p>
            <a:pPr lvl="1"/>
            <a:r>
              <a:rPr lang="en-US" dirty="0"/>
              <a:t>Program-level</a:t>
            </a:r>
          </a:p>
          <a:p>
            <a:pPr lvl="1"/>
            <a:r>
              <a:rPr lang="en-US" dirty="0"/>
              <a:t>Project-level</a:t>
            </a:r>
          </a:p>
          <a:p>
            <a:r>
              <a:rPr lang="en-US" dirty="0"/>
              <a:t>Both are important to enhancing safety and mobility in work zones</a:t>
            </a:r>
          </a:p>
        </p:txBody>
      </p:sp>
      <p:pic>
        <p:nvPicPr>
          <p:cNvPr id="5" name="Picture 4" descr="Two Public Information Signs&#10;&#10;Sign 1: Tune to AM 1610 For Current Construction Information &#10;&#10;Sign 2: Project Hotline Number">
            <a:extLst>
              <a:ext uri="{FF2B5EF4-FFF2-40B4-BE49-F238E27FC236}">
                <a16:creationId xmlns:a16="http://schemas.microsoft.com/office/drawing/2014/main" id="{158A6E39-63B4-4B21-B1CA-ABF69C32B2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4512" y="1828800"/>
            <a:ext cx="4057988" cy="3048000"/>
          </a:xfrm>
          <a:prstGeom prst="rect">
            <a:avLst/>
          </a:prstGeom>
        </p:spPr>
      </p:pic>
      <p:sp>
        <p:nvSpPr>
          <p:cNvPr id="4" name="Google Shape;74;p1">
            <a:extLst>
              <a:ext uri="{FF2B5EF4-FFF2-40B4-BE49-F238E27FC236}">
                <a16:creationId xmlns:a16="http://schemas.microsoft.com/office/drawing/2014/main" id="{CC4FA955-96BF-6A44-2D55-A39939E7FA60}"/>
              </a:ext>
            </a:extLst>
          </p:cNvPr>
          <p:cNvSpPr/>
          <p:nvPr/>
        </p:nvSpPr>
        <p:spPr>
          <a:xfrm>
            <a:off x="7543800" y="5021357"/>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663694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The Work Zone Public Information and Outreach Strategies Guide">
            <a:extLst>
              <a:ext uri="{FF2B5EF4-FFF2-40B4-BE49-F238E27FC236}">
                <a16:creationId xmlns:a16="http://schemas.microsoft.com/office/drawing/2014/main" id="{25C6523A-8BB9-45DB-AE6C-A709DAC7E41A}"/>
              </a:ext>
            </a:extLst>
          </p:cNvPr>
          <p:cNvSpPr>
            <a:spLocks noGrp="1"/>
          </p:cNvSpPr>
          <p:nvPr>
            <p:ph type="title"/>
          </p:nvPr>
        </p:nvSpPr>
        <p:spPr/>
        <p:txBody>
          <a:bodyPr/>
          <a:lstStyle/>
          <a:p>
            <a:r>
              <a:rPr lang="en-US" dirty="0"/>
              <a:t>The Work Zone Public Information and Outreach Strategies Guide</a:t>
            </a:r>
          </a:p>
        </p:txBody>
      </p:sp>
      <p:sp>
        <p:nvSpPr>
          <p:cNvPr id="3" name="Content Placeholder 2">
            <a:extLst>
              <a:ext uri="{FF2B5EF4-FFF2-40B4-BE49-F238E27FC236}">
                <a16:creationId xmlns:a16="http://schemas.microsoft.com/office/drawing/2014/main" id="{E053DF83-B371-4851-A031-174026B88BBB}"/>
              </a:ext>
            </a:extLst>
          </p:cNvPr>
          <p:cNvSpPr>
            <a:spLocks noGrp="1"/>
          </p:cNvSpPr>
          <p:nvPr>
            <p:ph idx="1"/>
          </p:nvPr>
        </p:nvSpPr>
        <p:spPr>
          <a:xfrm>
            <a:off x="503903" y="1325563"/>
            <a:ext cx="4191000" cy="4784571"/>
          </a:xfrm>
        </p:spPr>
        <p:txBody>
          <a:bodyPr/>
          <a:lstStyle/>
          <a:p>
            <a:r>
              <a:rPr lang="en-US" dirty="0"/>
              <a:t>Provides</a:t>
            </a:r>
          </a:p>
          <a:p>
            <a:pPr lvl="1"/>
            <a:r>
              <a:rPr lang="en-US" dirty="0"/>
              <a:t>Tips</a:t>
            </a:r>
          </a:p>
          <a:p>
            <a:pPr lvl="1"/>
            <a:r>
              <a:rPr lang="en-US" dirty="0"/>
              <a:t>Examples, and</a:t>
            </a:r>
          </a:p>
          <a:p>
            <a:pPr lvl="1"/>
            <a:r>
              <a:rPr lang="en-US" dirty="0"/>
              <a:t>Practices on designing a PI&amp;O campaign for work zones</a:t>
            </a:r>
          </a:p>
          <a:p>
            <a:r>
              <a:rPr lang="en-US" dirty="0"/>
              <a:t>Offers a variety of strategies that can be used in a campaign</a:t>
            </a:r>
          </a:p>
        </p:txBody>
      </p:sp>
      <p:pic>
        <p:nvPicPr>
          <p:cNvPr id="4" name="Picture 3" descr="The Work Zone Public Information and Outreach Strategies Guide cover image">
            <a:extLst>
              <a:ext uri="{FF2B5EF4-FFF2-40B4-BE49-F238E27FC236}">
                <a16:creationId xmlns:a16="http://schemas.microsoft.com/office/drawing/2014/main" id="{5624F946-708B-49D1-90EC-CC77AD4640B5}"/>
              </a:ext>
            </a:extLst>
          </p:cNvPr>
          <p:cNvPicPr>
            <a:picLocks noChangeAspect="1"/>
          </p:cNvPicPr>
          <p:nvPr/>
        </p:nvPicPr>
        <p:blipFill>
          <a:blip r:embed="rId3"/>
          <a:stretch>
            <a:fillRect/>
          </a:stretch>
        </p:blipFill>
        <p:spPr>
          <a:xfrm>
            <a:off x="5029200" y="1548758"/>
            <a:ext cx="3499976" cy="4444660"/>
          </a:xfrm>
          <a:prstGeom prst="rect">
            <a:avLst/>
          </a:prstGeom>
        </p:spPr>
      </p:pic>
      <p:sp>
        <p:nvSpPr>
          <p:cNvPr id="5" name="Google Shape;74;p1">
            <a:extLst>
              <a:ext uri="{FF2B5EF4-FFF2-40B4-BE49-F238E27FC236}">
                <a16:creationId xmlns:a16="http://schemas.microsoft.com/office/drawing/2014/main" id="{8902D1F0-1AA4-ABB6-01BF-7919DFC195E5}"/>
              </a:ext>
            </a:extLst>
          </p:cNvPr>
          <p:cNvSpPr/>
          <p:nvPr/>
        </p:nvSpPr>
        <p:spPr>
          <a:xfrm>
            <a:off x="5158999" y="5998673"/>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54066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942" y="159672"/>
            <a:ext cx="8610600" cy="1325563"/>
          </a:xfrm>
        </p:spPr>
        <p:txBody>
          <a:bodyPr/>
          <a:lstStyle/>
          <a:p>
            <a:pPr>
              <a:defRPr/>
            </a:pPr>
            <a:r>
              <a:rPr lang="en-US" dirty="0" err="1"/>
              <a:t>PI&amp;O</a:t>
            </a:r>
            <a:r>
              <a:rPr lang="en-US" dirty="0"/>
              <a:t> Strategies Provide</a:t>
            </a:r>
            <a:br>
              <a:rPr lang="en-US" dirty="0"/>
            </a:br>
            <a:r>
              <a:rPr lang="en-US" dirty="0"/>
              <a:t>Work Zone Information to:</a:t>
            </a:r>
          </a:p>
        </p:txBody>
      </p:sp>
      <p:sp>
        <p:nvSpPr>
          <p:cNvPr id="8195" name="Content Placeholder 2"/>
          <p:cNvSpPr>
            <a:spLocks noGrp="1"/>
          </p:cNvSpPr>
          <p:nvPr>
            <p:ph idx="1"/>
          </p:nvPr>
        </p:nvSpPr>
        <p:spPr>
          <a:xfrm>
            <a:off x="152400" y="1752600"/>
            <a:ext cx="8991600" cy="4343400"/>
          </a:xfrm>
        </p:spPr>
        <p:txBody>
          <a:bodyPr/>
          <a:lstStyle/>
          <a:p>
            <a:pPr lvl="1"/>
            <a:r>
              <a:rPr lang="en-US"/>
              <a:t>Road users, including commercial</a:t>
            </a:r>
          </a:p>
          <a:p>
            <a:pPr lvl="1"/>
            <a:r>
              <a:rPr lang="en-US"/>
              <a:t>The general public</a:t>
            </a:r>
          </a:p>
          <a:p>
            <a:pPr lvl="1"/>
            <a:r>
              <a:rPr lang="en-US"/>
              <a:t>Area residents and businesses</a:t>
            </a:r>
          </a:p>
          <a:p>
            <a:pPr lvl="1"/>
            <a:r>
              <a:rPr lang="en-US"/>
              <a:t>Public entities</a:t>
            </a:r>
          </a:p>
          <a:p>
            <a:pPr lvl="1"/>
            <a:r>
              <a:rPr lang="en-US"/>
              <a:t>Private traveler information providers</a:t>
            </a:r>
          </a:p>
        </p:txBody>
      </p:sp>
      <p:sp>
        <p:nvSpPr>
          <p:cNvPr id="4" name="TextBox 3"/>
          <p:cNvSpPr txBox="1">
            <a:spLocks noChangeArrowheads="1"/>
          </p:cNvSpPr>
          <p:nvPr/>
        </p:nvSpPr>
        <p:spPr bwMode="auto">
          <a:xfrm>
            <a:off x="1054050" y="4876800"/>
            <a:ext cx="7035900" cy="584775"/>
          </a:xfrm>
          <a:prstGeom prst="rect">
            <a:avLst/>
          </a:prstGeom>
          <a:solidFill>
            <a:schemeClr val="bg1"/>
          </a:solidFill>
          <a:ln w="9525">
            <a:solidFill>
              <a:srgbClr val="C00000"/>
            </a:solidFill>
            <a:miter lim="800000"/>
            <a:headEnd/>
            <a:tailEnd/>
          </a:ln>
        </p:spPr>
        <p:txBody>
          <a:bodyPr wrap="none">
            <a:spAutoFit/>
          </a:bodyPr>
          <a:lstStyle/>
          <a:p>
            <a:r>
              <a:rPr lang="en-US" sz="3200" b="1" dirty="0">
                <a:latin typeface="Arial" panose="020B0604020202020204" pitchFamily="34" charset="0"/>
                <a:cs typeface="Arial" panose="020B0604020202020204" pitchFamily="34" charset="0"/>
              </a:rPr>
              <a:t>So they can make better decisions!</a:t>
            </a:r>
          </a:p>
        </p:txBody>
      </p:sp>
    </p:spTree>
    <p:extLst>
      <p:ext uri="{BB962C8B-B14F-4D97-AF65-F5344CB8AC3E}">
        <p14:creationId xmlns:p14="http://schemas.microsoft.com/office/powerpoint/2010/main" val="1426508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19100" y="228600"/>
            <a:ext cx="8763000" cy="1325563"/>
          </a:xfrm>
        </p:spPr>
        <p:txBody>
          <a:bodyPr/>
          <a:lstStyle/>
          <a:p>
            <a:pPr>
              <a:defRPr/>
            </a:pPr>
            <a:r>
              <a:rPr lang="en-US" dirty="0"/>
              <a:t>Sample Public Information and Outreach Strategies</a:t>
            </a:r>
          </a:p>
        </p:txBody>
      </p:sp>
      <p:sp>
        <p:nvSpPr>
          <p:cNvPr id="28675" name="Rectangle 3"/>
          <p:cNvSpPr>
            <a:spLocks noGrp="1" noChangeArrowheads="1"/>
          </p:cNvSpPr>
          <p:nvPr>
            <p:ph idx="1"/>
          </p:nvPr>
        </p:nvSpPr>
        <p:spPr>
          <a:xfrm>
            <a:off x="609600" y="1752600"/>
            <a:ext cx="3581400" cy="4343400"/>
          </a:xfrm>
        </p:spPr>
        <p:txBody>
          <a:bodyPr/>
          <a:lstStyle/>
          <a:p>
            <a:r>
              <a:rPr lang="en-US" dirty="0"/>
              <a:t>Highway advisory radio</a:t>
            </a:r>
          </a:p>
          <a:p>
            <a:r>
              <a:rPr lang="en-US" dirty="0"/>
              <a:t>Dedicated information phone number</a:t>
            </a:r>
          </a:p>
          <a:p>
            <a:r>
              <a:rPr lang="en-US" dirty="0"/>
              <a:t>Press kits</a:t>
            </a:r>
          </a:p>
          <a:p>
            <a:pPr lvl="1">
              <a:buFontTx/>
              <a:buNone/>
            </a:pPr>
            <a:endParaRPr lang="en-US" sz="2800" dirty="0"/>
          </a:p>
        </p:txBody>
      </p:sp>
      <p:sp>
        <p:nvSpPr>
          <p:cNvPr id="28676" name="Rectangle 4"/>
          <p:cNvSpPr>
            <a:spLocks noGrp="1" noChangeArrowheads="1"/>
          </p:cNvSpPr>
          <p:nvPr>
            <p:ph type="body" sz="half" idx="4294967295"/>
          </p:nvPr>
        </p:nvSpPr>
        <p:spPr>
          <a:xfrm>
            <a:off x="4800600" y="1752600"/>
            <a:ext cx="4038600" cy="3733800"/>
          </a:xfrm>
        </p:spPr>
        <p:txBody>
          <a:bodyPr/>
          <a:lstStyle/>
          <a:p>
            <a:r>
              <a:rPr lang="en-US" dirty="0"/>
              <a:t>Variable message signs</a:t>
            </a:r>
          </a:p>
          <a:p>
            <a:r>
              <a:rPr lang="en-US" dirty="0"/>
              <a:t>Emails</a:t>
            </a:r>
          </a:p>
          <a:p>
            <a:r>
              <a:rPr lang="en-US" dirty="0"/>
              <a:t>511</a:t>
            </a:r>
          </a:p>
          <a:p>
            <a:r>
              <a:rPr lang="en-US" dirty="0"/>
              <a:t>Websites</a:t>
            </a:r>
          </a:p>
          <a:p>
            <a:r>
              <a:rPr lang="en-US" dirty="0"/>
              <a:t>Others?</a:t>
            </a:r>
          </a:p>
        </p:txBody>
      </p:sp>
    </p:spTree>
    <p:extLst>
      <p:ext uri="{BB962C8B-B14F-4D97-AF65-F5344CB8AC3E}">
        <p14:creationId xmlns:p14="http://schemas.microsoft.com/office/powerpoint/2010/main" val="3341537086"/>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DA62E1AE-DE7C-49DE-BCB1-39A3957ABCAF}"/>
</file>

<file path=customXml/itemProps2.xml><?xml version="1.0" encoding="utf-8"?>
<ds:datastoreItem xmlns:ds="http://schemas.openxmlformats.org/officeDocument/2006/customXml" ds:itemID="{3CBD51FE-1E7F-41A9-819B-B4AA3F0DD0CE}"/>
</file>

<file path=customXml/itemProps3.xml><?xml version="1.0" encoding="utf-8"?>
<ds:datastoreItem xmlns:ds="http://schemas.openxmlformats.org/officeDocument/2006/customXml" ds:itemID="{B5B94FB9-7930-451B-B070-F493B08C1A72}"/>
</file>

<file path=docProps/app.xml><?xml version="1.0" encoding="utf-8"?>
<Properties xmlns="http://schemas.openxmlformats.org/officeDocument/2006/extended-properties" xmlns:vt="http://schemas.openxmlformats.org/officeDocument/2006/docPropsVTypes">
  <TotalTime>17652</TotalTime>
  <Words>5401</Words>
  <Application>Microsoft Office PowerPoint</Application>
  <PresentationFormat>On-screen Show (4:3)</PresentationFormat>
  <Paragraphs>394</Paragraphs>
  <Slides>30</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Leelawadee</vt:lpstr>
      <vt:lpstr>Verdana</vt:lpstr>
      <vt:lpstr>Wingdings</vt:lpstr>
      <vt:lpstr>Default Design</vt:lpstr>
      <vt:lpstr>3. Public Information &amp; Outreach Strategies </vt:lpstr>
      <vt:lpstr>Module Objectives </vt:lpstr>
      <vt:lpstr>PowerPoint Presentation</vt:lpstr>
      <vt:lpstr>Public Information</vt:lpstr>
      <vt:lpstr>Public Outreach</vt:lpstr>
      <vt:lpstr>Public Information and Outreach Strategies</vt:lpstr>
      <vt:lpstr>The Work Zone Public Information and Outreach Strategies Guide</vt:lpstr>
      <vt:lpstr>PI&amp;O Strategies Provide Work Zone Information to:</vt:lpstr>
      <vt:lpstr>Sample Public Information and Outreach Strategies</vt:lpstr>
      <vt:lpstr>PI&amp;O Strategies Considerations</vt:lpstr>
      <vt:lpstr>PI&amp;O Strategies Considerations</vt:lpstr>
      <vt:lpstr>Campaigns</vt:lpstr>
      <vt:lpstr>Campaigns generally include the following key steps:</vt:lpstr>
      <vt:lpstr>Campaigns generally include the following key steps:</vt:lpstr>
      <vt:lpstr>Campaigns generally include the following key steps:</vt:lpstr>
      <vt:lpstr>Why Develop &amp; Implement a PI&amp;O Campaign?</vt:lpstr>
      <vt:lpstr>Develop Campaign Message(s)</vt:lpstr>
      <vt:lpstr>Example of Driving Tips</vt:lpstr>
      <vt:lpstr>Example of Driving Tips (cont.)</vt:lpstr>
      <vt:lpstr>Safety First Example</vt:lpstr>
      <vt:lpstr>Source: FHWA Work Zone Public Information and Outreach Strategies Guide</vt:lpstr>
      <vt:lpstr>Which one to Use?</vt:lpstr>
      <vt:lpstr>Examples</vt:lpstr>
      <vt:lpstr>Examples</vt:lpstr>
      <vt:lpstr>Alternate Routes</vt:lpstr>
      <vt:lpstr>Alternate Route Messages</vt:lpstr>
      <vt:lpstr>California DOT’s Central Freeway Replacement Project: What Did the Public Notice?</vt:lpstr>
      <vt:lpstr>PowerPoint Presentation</vt:lpstr>
      <vt:lpstr>Knowledge Check</vt:lpstr>
      <vt:lpstr>Questions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Control Technician Course</dc:title>
  <dc:subject>File 1 of 3</dc:subject>
  <dc:creator>Juan M Morales, P.E</dc:creator>
  <dc:description>JM Morales &amp; Associates, 407-674-7007, www.jmmassoc.com</dc:description>
  <cp:lastModifiedBy>Tim Luttrell</cp:lastModifiedBy>
  <cp:revision>698</cp:revision>
  <dcterms:created xsi:type="dcterms:W3CDTF">2003-08-18T20:36:41Z</dcterms:created>
  <dcterms:modified xsi:type="dcterms:W3CDTF">2025-04-09T15:32:16Z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